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sldIdLst>
    <p:sldId id="256" r:id="rId2"/>
    <p:sldId id="418" r:id="rId3"/>
    <p:sldId id="583" r:id="rId4"/>
    <p:sldId id="691" r:id="rId5"/>
    <p:sldId id="696" r:id="rId6"/>
    <p:sldId id="695" r:id="rId7"/>
    <p:sldId id="569" r:id="rId8"/>
    <p:sldId id="441" r:id="rId9"/>
    <p:sldId id="584" r:id="rId10"/>
    <p:sldId id="585" r:id="rId11"/>
    <p:sldId id="575" r:id="rId12"/>
    <p:sldId id="692" r:id="rId13"/>
    <p:sldId id="693" r:id="rId14"/>
    <p:sldId id="694" r:id="rId15"/>
    <p:sldId id="436" r:id="rId16"/>
    <p:sldId id="439" r:id="rId17"/>
    <p:sldId id="442" r:id="rId18"/>
    <p:sldId id="586" r:id="rId19"/>
    <p:sldId id="454" r:id="rId20"/>
    <p:sldId id="567" r:id="rId21"/>
    <p:sldId id="456" r:id="rId22"/>
    <p:sldId id="432" r:id="rId23"/>
    <p:sldId id="463" r:id="rId24"/>
    <p:sldId id="464" r:id="rId25"/>
    <p:sldId id="465" r:id="rId26"/>
    <p:sldId id="684" r:id="rId27"/>
    <p:sldId id="466" r:id="rId28"/>
    <p:sldId id="467" r:id="rId29"/>
    <p:sldId id="469" r:id="rId30"/>
    <p:sldId id="470" r:id="rId31"/>
    <p:sldId id="475" r:id="rId32"/>
    <p:sldId id="677" r:id="rId33"/>
    <p:sldId id="471" r:id="rId34"/>
    <p:sldId id="472" r:id="rId35"/>
    <p:sldId id="473" r:id="rId36"/>
    <p:sldId id="476" r:id="rId37"/>
    <p:sldId id="477" r:id="rId38"/>
    <p:sldId id="478" r:id="rId39"/>
    <p:sldId id="680" r:id="rId40"/>
    <p:sldId id="681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88" r:id="rId50"/>
    <p:sldId id="489" r:id="rId51"/>
    <p:sldId id="490" r:id="rId52"/>
    <p:sldId id="491" r:id="rId53"/>
    <p:sldId id="678" r:id="rId54"/>
    <p:sldId id="679" r:id="rId55"/>
    <p:sldId id="672" r:id="rId56"/>
    <p:sldId id="503" r:id="rId57"/>
    <p:sldId id="663" r:id="rId58"/>
    <p:sldId id="664" r:id="rId59"/>
    <p:sldId id="665" r:id="rId60"/>
    <p:sldId id="666" r:id="rId61"/>
    <p:sldId id="667" r:id="rId62"/>
    <p:sldId id="668" r:id="rId63"/>
    <p:sldId id="669" r:id="rId64"/>
    <p:sldId id="587" r:id="rId65"/>
    <p:sldId id="588" r:id="rId66"/>
    <p:sldId id="589" r:id="rId67"/>
    <p:sldId id="590" r:id="rId68"/>
    <p:sldId id="591" r:id="rId69"/>
    <p:sldId id="592" r:id="rId70"/>
    <p:sldId id="682" r:id="rId71"/>
    <p:sldId id="683" r:id="rId72"/>
    <p:sldId id="600" r:id="rId73"/>
    <p:sldId id="601" r:id="rId74"/>
    <p:sldId id="602" r:id="rId75"/>
    <p:sldId id="603" r:id="rId76"/>
    <p:sldId id="687" r:id="rId77"/>
    <p:sldId id="688" r:id="rId78"/>
    <p:sldId id="689" r:id="rId79"/>
    <p:sldId id="690" r:id="rId80"/>
    <p:sldId id="685" r:id="rId81"/>
    <p:sldId id="686" r:id="rId8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4BD"/>
    <a:srgbClr val="452103"/>
    <a:srgbClr val="E46C0A"/>
    <a:srgbClr val="7F7F7F"/>
    <a:srgbClr val="006600"/>
    <a:srgbClr val="0000FF"/>
    <a:srgbClr val="CC9900"/>
    <a:srgbClr val="0D0D0D"/>
    <a:srgbClr val="00CC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50" autoAdjust="0"/>
    <p:restoredTop sz="81951" autoAdjust="0"/>
  </p:normalViewPr>
  <p:slideViewPr>
    <p:cSldViewPr>
      <p:cViewPr varScale="1">
        <p:scale>
          <a:sx n="61" d="100"/>
          <a:sy n="61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003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374F6-710D-4F61-9896-2701F0DE018C}" type="datetimeFigureOut">
              <a:rPr lang="zh-CN" altLang="en-US" smtClean="0"/>
              <a:pPr/>
              <a:t>2020/11/28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262B4-D3D8-4C37-9E63-0EBA4B892D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97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264C1-6D8A-483A-9318-013A881CF92C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880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34CFBD-7167-4297-B315-CC977B845A29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一般在就近的机电市场可以买到。此外从淘宝网这样的网上商城也很容易买到这些东西。需要注意的是提前确定尺寸和规格，尤其是网上购买，一定弄清出尺寸、材料、规格等参数再买。</a:t>
            </a:r>
          </a:p>
          <a:p>
            <a:r>
              <a:rPr lang="zh-CN" altLang="en-US"/>
              <a:t>如果有以前使用过类似零件的人作指导会让你事倍功半！</a:t>
            </a:r>
          </a:p>
        </p:txBody>
      </p:sp>
    </p:spTree>
    <p:extLst>
      <p:ext uri="{BB962C8B-B14F-4D97-AF65-F5344CB8AC3E}">
        <p14:creationId xmlns:p14="http://schemas.microsoft.com/office/powerpoint/2010/main" val="3838208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右上角是一张万向联轴器的照片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262B4-D3D8-4C37-9E63-0EBA4B892DE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02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还有空心杯电机，一般可以代替直流无刷电机使用。</a:t>
            </a:r>
            <a:endParaRPr lang="en-US" altLang="zh-CN" dirty="0"/>
          </a:p>
          <a:p>
            <a:r>
              <a:rPr lang="zh-CN" altLang="en-US" dirty="0"/>
              <a:t>无刷电机中</a:t>
            </a:r>
            <a:r>
              <a:rPr lang="en-US" altLang="zh-CN" dirty="0"/>
              <a:t>13T</a:t>
            </a:r>
            <a:r>
              <a:rPr lang="zh-CN" altLang="en-US" dirty="0"/>
              <a:t>是级数，级数高在高转速时容易卡转，这里还可以选用</a:t>
            </a:r>
            <a:r>
              <a:rPr lang="en-US" altLang="zh-CN" dirty="0"/>
              <a:t>6T</a:t>
            </a:r>
            <a:r>
              <a:rPr lang="zh-CN" altLang="en-US" dirty="0"/>
              <a:t>；</a:t>
            </a:r>
            <a:r>
              <a:rPr lang="en-US" altLang="zh-CN" dirty="0"/>
              <a:t>KV</a:t>
            </a:r>
            <a:r>
              <a:rPr lang="zh-CN" altLang="en-US" dirty="0"/>
              <a:t>值是电压每升高</a:t>
            </a:r>
            <a:r>
              <a:rPr lang="en-US" altLang="zh-CN" dirty="0"/>
              <a:t>1V</a:t>
            </a:r>
            <a:r>
              <a:rPr lang="zh-CN" altLang="en-US" dirty="0"/>
              <a:t>转速增加多少。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262B4-D3D8-4C37-9E63-0EBA4B892DE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918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46E26-E2D4-4ED6-B7A7-9B03BFC3EDE7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事实上，如果是用于电机减速，很多时候会和电机一体购买，这种带齿轮箱的电机叫做减速电机。</a:t>
            </a:r>
          </a:p>
        </p:txBody>
      </p:sp>
    </p:spTree>
    <p:extLst>
      <p:ext uri="{BB962C8B-B14F-4D97-AF65-F5344CB8AC3E}">
        <p14:creationId xmlns:p14="http://schemas.microsoft.com/office/powerpoint/2010/main" val="8618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6DA5-5C01-43EC-832A-E229EB439FCE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4C3A-1ECE-4A06-8CE9-C96A76AA97C2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60D6-969C-42BC-96A6-81A467C3FC7E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1224-169F-4396-BEA9-B7E41AFB8240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179B-BFE7-4347-92BD-6F58EE6AF9C0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6AEC-F652-4CD0-93A9-5ECC4705731C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E97C-6446-4CCD-BDD1-E911213E79CE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8D0E-8BDA-4B1D-BC86-6A4A65183A09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CCAB5-D2C8-4FD5-A9F3-CDC39D9DD417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286B-ACB5-48B4-A224-AFB6A23916E9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E37A-B0B8-47A9-A30D-76C8ABEFEF3A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>
                <a:solidFill>
                  <a:schemeClr val="tx1"/>
                </a:solidFill>
              </a:defRPr>
            </a:lvl1pPr>
          </a:lstStyle>
          <a:p>
            <a:fld id="{9240B5AE-ED01-4D22-8752-816917400EF4}" type="datetime10">
              <a:rPr lang="zh-CN" altLang="en-US" smtClean="0"/>
              <a:t>13:54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机械篇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video/&#40831;&#36718;&#40831;&#26465;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74998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浙</a:t>
            </a:r>
            <a:r>
              <a:rPr lang="zh-CN" altLang="en-US" dirty="0"/>
              <a:t>大中控杯</a:t>
            </a:r>
            <a:r>
              <a:rPr lang="en-US" altLang="zh-CN" dirty="0" smtClean="0"/>
              <a:t>16</a:t>
            </a:r>
            <a:r>
              <a:rPr lang="zh-CN" altLang="en-US" dirty="0" smtClean="0"/>
              <a:t>届</a:t>
            </a:r>
            <a:r>
              <a:rPr lang="zh-CN" altLang="en-US" dirty="0"/>
              <a:t>机器人竞赛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584176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机械篇</a:t>
            </a:r>
            <a:endParaRPr lang="en-US" altLang="zh-CN" sz="3600" dirty="0"/>
          </a:p>
          <a:p>
            <a:r>
              <a:rPr lang="zh-CN" altLang="en-US" sz="2800" dirty="0"/>
              <a:t>王  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8024" y="195432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2020-2021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木头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特点：轻便、强度较好、方便加工、绝缘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CF05-EA44-4A50-98E6-BE65503270C5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图片 6" descr="T10ZGGFrRcXXXXXXXX_!!0-item_pi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326" y="2664167"/>
            <a:ext cx="2846514" cy="2846514"/>
          </a:xfrm>
          <a:prstGeom prst="rect">
            <a:avLst/>
          </a:prstGeom>
        </p:spPr>
      </p:pic>
      <p:pic>
        <p:nvPicPr>
          <p:cNvPr id="8" name="图片 7" descr="TB1I1BNHpXXXXXYXpXXXXXXXXXX_!!0-item_pic.jpg"/>
          <p:cNvPicPr>
            <a:picLocks noChangeAspect="1"/>
          </p:cNvPicPr>
          <p:nvPr/>
        </p:nvPicPr>
        <p:blipFill>
          <a:blip r:embed="rId3" cstate="print"/>
          <a:srcRect r="4300"/>
          <a:stretch>
            <a:fillRect/>
          </a:stretch>
        </p:blipFill>
        <p:spPr>
          <a:xfrm>
            <a:off x="5937611" y="2702369"/>
            <a:ext cx="2988840" cy="2854531"/>
          </a:xfrm>
          <a:prstGeom prst="rect">
            <a:avLst/>
          </a:prstGeom>
        </p:spPr>
      </p:pic>
      <p:pic>
        <p:nvPicPr>
          <p:cNvPr id="9" name="图片 8" descr="TB2vEszaXXXXXc8XXXXXXXXXXXX_!!649914550 - 副本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9299" y="2702369"/>
            <a:ext cx="2808312" cy="28083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16016" y="188640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特点：往届出现频率较低</a:t>
            </a:r>
          </a:p>
        </p:txBody>
      </p:sp>
    </p:spTree>
    <p:extLst>
      <p:ext uri="{BB962C8B-B14F-4D97-AF65-F5344CB8AC3E}">
        <p14:creationId xmlns:p14="http://schemas.microsoft.com/office/powerpoint/2010/main" val="1034007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常用加工工具和方法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75874"/>
            <a:ext cx="8229600" cy="4905454"/>
          </a:xfrm>
        </p:spPr>
        <p:txBody>
          <a:bodyPr>
            <a:normAutofit/>
          </a:bodyPr>
          <a:lstStyle/>
          <a:p>
            <a:r>
              <a:rPr lang="zh-CN" altLang="en-US" dirty="0"/>
              <a:t>带锯机</a:t>
            </a:r>
            <a:endParaRPr lang="en-US" altLang="zh-CN" dirty="0"/>
          </a:p>
          <a:p>
            <a:r>
              <a:rPr lang="zh-CN" altLang="en-US" dirty="0"/>
              <a:t>钻床</a:t>
            </a:r>
            <a:endParaRPr lang="en-US" altLang="zh-CN" dirty="0"/>
          </a:p>
          <a:p>
            <a:r>
              <a:rPr lang="zh-CN" altLang="en-US" dirty="0"/>
              <a:t>铣床</a:t>
            </a:r>
            <a:endParaRPr lang="en-US" altLang="zh-CN" dirty="0"/>
          </a:p>
          <a:p>
            <a:r>
              <a:rPr lang="zh-CN" altLang="en-US" dirty="0"/>
              <a:t>车床</a:t>
            </a:r>
            <a:endParaRPr lang="en-US" altLang="zh-CN" dirty="0"/>
          </a:p>
          <a:p>
            <a:r>
              <a:rPr lang="en-US" altLang="zh-CN" dirty="0"/>
              <a:t>3D</a:t>
            </a:r>
            <a:r>
              <a:rPr lang="zh-CN" altLang="en-US" dirty="0"/>
              <a:t>打印（可找代工）</a:t>
            </a:r>
            <a:endParaRPr lang="en-US" altLang="zh-CN" dirty="0"/>
          </a:p>
          <a:p>
            <a:r>
              <a:rPr lang="zh-CN" altLang="en-US" dirty="0"/>
              <a:t>线切割（可找代工）</a:t>
            </a:r>
            <a:endParaRPr lang="en-US" altLang="zh-CN" dirty="0"/>
          </a:p>
          <a:p>
            <a:r>
              <a:rPr lang="zh-CN" altLang="en-US" dirty="0"/>
              <a:t>激光切割（可找代工）</a:t>
            </a:r>
            <a:endParaRPr lang="en-US" altLang="zh-CN" dirty="0"/>
          </a:p>
          <a:p>
            <a:r>
              <a:rPr lang="zh-CN" altLang="en-US" dirty="0"/>
              <a:t>钳工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4928C-5704-4F00-BDE8-A3E742F0F077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3968" y="188640"/>
            <a:ext cx="4863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网上代工、激光切割、</a:t>
            </a:r>
            <a:r>
              <a:rPr lang="en-US" altLang="zh-CN" sz="2000" b="1" dirty="0">
                <a:solidFill>
                  <a:srgbClr val="FF0000"/>
                </a:solidFill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</a:rPr>
              <a:t>打印开始流行！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61130E4B-EE78-4500-A7BA-3531D608E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867817"/>
            <a:ext cx="3384376" cy="25382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915E25D-B0E7-4956-80B6-DC278AD1D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12776"/>
            <a:ext cx="3384376" cy="25450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01DDBFBE-AB4D-47D0-B5C8-84C46B39B0B5}"/>
              </a:ext>
            </a:extLst>
          </p:cNvPr>
          <p:cNvSpPr txBox="1"/>
          <p:nvPr/>
        </p:nvSpPr>
        <p:spPr>
          <a:xfrm>
            <a:off x="5220072" y="349848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44E1510-E688-4C7D-9855-C9BFB3F9CAF8}"/>
              </a:ext>
            </a:extLst>
          </p:cNvPr>
          <p:cNvSpPr txBox="1"/>
          <p:nvPr/>
        </p:nvSpPr>
        <p:spPr>
          <a:xfrm>
            <a:off x="5220072" y="4004555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钳工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CF2C4A38-4D33-40B4-8071-8B78AEE85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268760"/>
            <a:ext cx="5007879" cy="5007879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="" xmlns:a16="http://schemas.microsoft.com/office/drawing/2014/main" id="{028B3915-7227-4ADA-89F9-C8877AC7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带锯机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47B2557-139C-4AA8-BA9A-6100C41F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1224-169F-4396-BEA9-B7E41AFB8240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A24CA35-E9A4-4658-9B49-94DF44B4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9C94FC6-54F3-45A3-A722-96960E3E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829A2F8-B85F-4C29-ADCE-7A72FCC7E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79698"/>
            <a:ext cx="2530884" cy="44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1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7015D03-2338-4A61-955A-52194B4A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激光切割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E1C979A-FFDD-4313-AC11-FE9641B5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8D0E-8BDA-4B1D-BC86-6A4A65183A09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41733706-E171-43BC-8E74-E6BA45C0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01466D2-0DA8-4844-A36E-A28B4D29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8314367-9F36-4B4B-8AD4-A6D725D1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05" y="1299257"/>
            <a:ext cx="6742789" cy="505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AD521FA-7B8A-4613-B393-1D400BB7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打印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F90FFFE4-7261-4D83-8FEB-AC7835553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8D0E-8BDA-4B1D-BC86-6A4A65183A09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5244F24-41F5-4B70-BA9B-873BA973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B999249-308D-4A1C-9FB8-5C4DB6B1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5200A87-2A1E-49C4-AE02-3256F1943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44" y="1268760"/>
            <a:ext cx="6324111" cy="47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塑料板、木板、亚克力板</a:t>
            </a:r>
            <a:r>
              <a:rPr lang="zh-CN" altLang="en-US" dirty="0">
                <a:solidFill>
                  <a:srgbClr val="FF0000"/>
                </a:solidFill>
              </a:rPr>
              <a:t>（激光切割）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铝或其他金属、合金板</a:t>
            </a:r>
            <a:r>
              <a:rPr lang="zh-CN" altLang="en-US" dirty="0">
                <a:solidFill>
                  <a:srgbClr val="FF0000"/>
                </a:solidFill>
              </a:rPr>
              <a:t>（线切割）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打孔</a:t>
            </a:r>
            <a:r>
              <a:rPr lang="zh-CN" altLang="en-US" dirty="0">
                <a:solidFill>
                  <a:srgbClr val="FF0000"/>
                </a:solidFill>
              </a:rPr>
              <a:t>（钻床）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轴</a:t>
            </a:r>
            <a:r>
              <a:rPr lang="zh-CN" altLang="en-US" dirty="0">
                <a:solidFill>
                  <a:srgbClr val="FF0000"/>
                </a:solidFill>
              </a:rPr>
              <a:t>（车床）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复杂立体表面</a:t>
            </a:r>
            <a:r>
              <a:rPr lang="zh-CN" altLang="en-US" dirty="0">
                <a:solidFill>
                  <a:srgbClr val="FF0000"/>
                </a:solidFill>
              </a:rPr>
              <a:t>（铣床）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金属连接</a:t>
            </a:r>
            <a:r>
              <a:rPr lang="zh-CN" altLang="en-US" dirty="0">
                <a:solidFill>
                  <a:srgbClr val="FF0000"/>
                </a:solidFill>
              </a:rPr>
              <a:t>（电弧焊、锡焊）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木材切割</a:t>
            </a:r>
            <a:r>
              <a:rPr lang="zh-CN" altLang="en-US" dirty="0">
                <a:solidFill>
                  <a:srgbClr val="FF0000"/>
                </a:solidFill>
              </a:rPr>
              <a:t>（带锯机、锯木机）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小型的、强度要求不大的零部件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打印）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通用金属加工方法</a:t>
            </a:r>
            <a:r>
              <a:rPr lang="zh-CN" altLang="en-US" dirty="0">
                <a:solidFill>
                  <a:srgbClr val="FF0000"/>
                </a:solidFill>
              </a:rPr>
              <a:t>（钳工）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A664F-882E-40A6-8AC2-C1EA76F341FA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常用加工工具和方法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16016" y="188640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代工、激光切割、</a:t>
            </a:r>
            <a:r>
              <a:rPr lang="en-US" altLang="zh-CN" sz="2000" b="1" dirty="0">
                <a:solidFill>
                  <a:srgbClr val="FF0000"/>
                </a:solidFill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</a:rPr>
              <a:t>打印开始流行！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标准件和通用件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轴、轴承</a:t>
            </a:r>
            <a:endParaRPr lang="en-US" altLang="zh-CN" dirty="0"/>
          </a:p>
          <a:p>
            <a:r>
              <a:rPr lang="zh-CN" altLang="en-US" dirty="0"/>
              <a:t>螺丝、螺母</a:t>
            </a:r>
            <a:endParaRPr lang="en-US" altLang="zh-CN" dirty="0"/>
          </a:p>
          <a:p>
            <a:r>
              <a:rPr lang="zh-CN" altLang="en-US" dirty="0"/>
              <a:t>弹簧</a:t>
            </a:r>
            <a:endParaRPr lang="en-US" altLang="zh-CN" dirty="0"/>
          </a:p>
          <a:p>
            <a:r>
              <a:rPr lang="zh-CN" altLang="en-US" dirty="0"/>
              <a:t>活页</a:t>
            </a:r>
            <a:endParaRPr lang="en-US" altLang="zh-CN" dirty="0"/>
          </a:p>
          <a:p>
            <a:r>
              <a:rPr lang="zh-CN" altLang="en-US" dirty="0"/>
              <a:t>联轴器</a:t>
            </a:r>
            <a:endParaRPr lang="en-US" altLang="zh-CN" dirty="0"/>
          </a:p>
          <a:p>
            <a:r>
              <a:rPr lang="zh-CN" altLang="en-US" dirty="0"/>
              <a:t>配套零部件和装置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55C-D3E9-4146-A06F-E162F1AE7365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CD303-15CA-4A95-AB85-845ED6790428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5" name="TextBox 14"/>
          <p:cNvSpPr txBox="1"/>
          <p:nvPr/>
        </p:nvSpPr>
        <p:spPr>
          <a:xfrm>
            <a:off x="5610812" y="188640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能买到的又不贵的，尽量买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机械问题带来的常见影响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轮子不接触地面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刹车和机件工作时剧烈</a:t>
            </a:r>
            <a:r>
              <a:rPr lang="zh-CN" altLang="en-US" b="1" dirty="0"/>
              <a:t>抖动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工作时发出让人厌烦噪声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不走直线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变形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被撞飞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BB7D-A99E-41E4-A8D3-E4F798058B1C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5910-3AFD-4DCB-9DD9-A2273996F1A2}" type="slidenum">
              <a:rPr lang="en-US" altLang="zh-CN"/>
              <a:pPr/>
              <a:t>17</a:t>
            </a:fld>
            <a:endParaRPr lang="en-US" altLang="zh-CN"/>
          </a:p>
        </p:txBody>
      </p:sp>
      <p:pic>
        <p:nvPicPr>
          <p:cNvPr id="164868" name="Picture 4" descr="png-04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3861048"/>
            <a:ext cx="914400" cy="914400"/>
          </a:xfrm>
          <a:prstGeom prst="rect">
            <a:avLst/>
          </a:prstGeom>
          <a:noFill/>
        </p:spPr>
      </p:pic>
      <p:pic>
        <p:nvPicPr>
          <p:cNvPr id="164869" name="Picture 5" descr="png-04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2208" y="2306960"/>
            <a:ext cx="762000" cy="762000"/>
          </a:xfrm>
          <a:prstGeom prst="rect">
            <a:avLst/>
          </a:prstGeom>
          <a:noFill/>
        </p:spPr>
      </p:pic>
      <p:pic>
        <p:nvPicPr>
          <p:cNvPr id="164870" name="Picture 6" descr="png-04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5255096"/>
            <a:ext cx="838200" cy="838200"/>
          </a:xfrm>
          <a:prstGeom prst="rect">
            <a:avLst/>
          </a:prstGeom>
          <a:noFill/>
        </p:spPr>
      </p:pic>
      <p:pic>
        <p:nvPicPr>
          <p:cNvPr id="164871" name="Picture 7" descr="png-04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1524000"/>
            <a:ext cx="762000" cy="762000"/>
          </a:xfrm>
          <a:prstGeom prst="rect">
            <a:avLst/>
          </a:prstGeom>
          <a:noFill/>
        </p:spPr>
      </p:pic>
      <p:pic>
        <p:nvPicPr>
          <p:cNvPr id="164872" name="Picture 8" descr="png-04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5968" y="2996952"/>
            <a:ext cx="838200" cy="838200"/>
          </a:xfrm>
          <a:prstGeom prst="rect">
            <a:avLst/>
          </a:prstGeom>
          <a:noFill/>
        </p:spPr>
      </p:pic>
      <p:pic>
        <p:nvPicPr>
          <p:cNvPr id="164873" name="Picture 9" descr="png-04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000" y="4539208"/>
            <a:ext cx="7620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设计经常考虑的问题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考虑重心位置</a:t>
            </a:r>
            <a:endParaRPr lang="en-US" altLang="zh-CN" dirty="0"/>
          </a:p>
          <a:p>
            <a:r>
              <a:rPr lang="zh-CN" altLang="en-US" dirty="0"/>
              <a:t>考虑支撑平面</a:t>
            </a:r>
            <a:endParaRPr lang="en-US" altLang="zh-CN" dirty="0"/>
          </a:p>
          <a:p>
            <a:r>
              <a:rPr lang="zh-CN" altLang="en-US" dirty="0"/>
              <a:t>考虑保护</a:t>
            </a:r>
            <a:endParaRPr lang="en-US" altLang="zh-CN" dirty="0"/>
          </a:p>
          <a:p>
            <a:r>
              <a:rPr lang="zh-CN" altLang="en-US" dirty="0"/>
              <a:t>考虑材料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AADD8-4572-425E-A7C7-CF00AC1AAB7E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7386386" y="909488"/>
            <a:ext cx="1631485" cy="1205880"/>
            <a:chOff x="4876800" y="2971800"/>
            <a:chExt cx="3505200" cy="2590800"/>
          </a:xfrm>
        </p:grpSpPr>
        <p:grpSp>
          <p:nvGrpSpPr>
            <p:cNvPr id="19" name="Group 13"/>
            <p:cNvGrpSpPr>
              <a:grpSpLocks/>
            </p:cNvGrpSpPr>
            <p:nvPr/>
          </p:nvGrpSpPr>
          <p:grpSpPr bwMode="auto">
            <a:xfrm>
              <a:off x="4876800" y="2971800"/>
              <a:ext cx="3505200" cy="2590800"/>
              <a:chOff x="3072" y="1872"/>
              <a:chExt cx="2208" cy="1632"/>
            </a:xfrm>
          </p:grpSpPr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3072" y="2688"/>
                <a:ext cx="1824" cy="528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3120" y="3024"/>
                <a:ext cx="480" cy="480"/>
              </a:xfrm>
              <a:prstGeom prst="ellipse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4320" y="3024"/>
                <a:ext cx="480" cy="480"/>
              </a:xfrm>
              <a:prstGeom prst="ellipse">
                <a:avLst/>
              </a:prstGeom>
              <a:ln>
                <a:solidFill>
                  <a:schemeClr val="bg1"/>
                </a:solidFill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3504" y="1872"/>
                <a:ext cx="864" cy="81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Rectangle 18"/>
              <p:cNvSpPr>
                <a:spLocks noChangeArrowheads="1"/>
              </p:cNvSpPr>
              <p:nvPr/>
            </p:nvSpPr>
            <p:spPr bwMode="auto">
              <a:xfrm>
                <a:off x="5040" y="3216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Rectangle 19"/>
              <p:cNvSpPr>
                <a:spLocks noChangeArrowheads="1"/>
              </p:cNvSpPr>
              <p:nvPr/>
            </p:nvSpPr>
            <p:spPr bwMode="auto">
              <a:xfrm>
                <a:off x="5184" y="3216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4896" y="3216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4368" y="2400"/>
                <a:ext cx="52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4896" y="3120"/>
                <a:ext cx="384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>
              <a:off x="6323014" y="3932238"/>
              <a:ext cx="0" cy="16001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895871" y="2264344"/>
            <a:ext cx="2920118" cy="1501775"/>
            <a:chOff x="609600" y="2286000"/>
            <a:chExt cx="8001000" cy="4114800"/>
          </a:xfrm>
        </p:grpSpPr>
        <p:grpSp>
          <p:nvGrpSpPr>
            <p:cNvPr id="32" name="组合 31"/>
            <p:cNvGrpSpPr/>
            <p:nvPr/>
          </p:nvGrpSpPr>
          <p:grpSpPr>
            <a:xfrm>
              <a:off x="609600" y="2286000"/>
              <a:ext cx="8001000" cy="4114800"/>
              <a:chOff x="609600" y="2286000"/>
              <a:chExt cx="8001000" cy="4114800"/>
            </a:xfrm>
          </p:grpSpPr>
          <p:grpSp>
            <p:nvGrpSpPr>
              <p:cNvPr id="37" name="Group 4"/>
              <p:cNvGrpSpPr>
                <a:grpSpLocks/>
              </p:cNvGrpSpPr>
              <p:nvPr/>
            </p:nvGrpSpPr>
            <p:grpSpPr bwMode="auto">
              <a:xfrm>
                <a:off x="609600" y="2286000"/>
                <a:ext cx="3733800" cy="4114800"/>
                <a:chOff x="384" y="1440"/>
                <a:chExt cx="2352" cy="2592"/>
              </a:xfrm>
            </p:grpSpPr>
            <p:sp>
              <p:nvSpPr>
                <p:cNvPr id="52" name="Rectangle 5"/>
                <p:cNvSpPr>
                  <a:spLocks noChangeArrowheads="1"/>
                </p:cNvSpPr>
                <p:nvPr/>
              </p:nvSpPr>
              <p:spPr bwMode="auto">
                <a:xfrm>
                  <a:off x="384" y="3168"/>
                  <a:ext cx="2352" cy="57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Oval 6"/>
                <p:cNvSpPr>
                  <a:spLocks noChangeArrowheads="1"/>
                </p:cNvSpPr>
                <p:nvPr/>
              </p:nvSpPr>
              <p:spPr bwMode="auto">
                <a:xfrm>
                  <a:off x="528" y="3552"/>
                  <a:ext cx="480" cy="480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Oval 7"/>
                <p:cNvSpPr>
                  <a:spLocks noChangeArrowheads="1"/>
                </p:cNvSpPr>
                <p:nvPr/>
              </p:nvSpPr>
              <p:spPr bwMode="auto">
                <a:xfrm>
                  <a:off x="2016" y="3552"/>
                  <a:ext cx="480" cy="480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Rectangle 8"/>
                <p:cNvSpPr>
                  <a:spLocks noChangeArrowheads="1"/>
                </p:cNvSpPr>
                <p:nvPr/>
              </p:nvSpPr>
              <p:spPr bwMode="auto">
                <a:xfrm>
                  <a:off x="384" y="2304"/>
                  <a:ext cx="2352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Rectangle 9"/>
                <p:cNvSpPr>
                  <a:spLocks noChangeArrowheads="1"/>
                </p:cNvSpPr>
                <p:nvPr/>
              </p:nvSpPr>
              <p:spPr bwMode="auto">
                <a:xfrm>
                  <a:off x="1440" y="2592"/>
                  <a:ext cx="144" cy="57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Rectangle 10"/>
                <p:cNvSpPr>
                  <a:spLocks noChangeArrowheads="1"/>
                </p:cNvSpPr>
                <p:nvPr/>
              </p:nvSpPr>
              <p:spPr bwMode="auto">
                <a:xfrm>
                  <a:off x="2448" y="2592"/>
                  <a:ext cx="144" cy="57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Rectangle 11"/>
                <p:cNvSpPr>
                  <a:spLocks noChangeArrowheads="1"/>
                </p:cNvSpPr>
                <p:nvPr/>
              </p:nvSpPr>
              <p:spPr bwMode="auto">
                <a:xfrm>
                  <a:off x="480" y="2592"/>
                  <a:ext cx="144" cy="57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Rectangle 12"/>
                <p:cNvSpPr>
                  <a:spLocks noChangeArrowheads="1"/>
                </p:cNvSpPr>
                <p:nvPr/>
              </p:nvSpPr>
              <p:spPr bwMode="auto">
                <a:xfrm>
                  <a:off x="384" y="1440"/>
                  <a:ext cx="2352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Rectangle 13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144" cy="57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Rectangle 14"/>
                <p:cNvSpPr>
                  <a:spLocks noChangeArrowheads="1"/>
                </p:cNvSpPr>
                <p:nvPr/>
              </p:nvSpPr>
              <p:spPr bwMode="auto">
                <a:xfrm>
                  <a:off x="2448" y="1728"/>
                  <a:ext cx="144" cy="57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Rectangle 15"/>
                <p:cNvSpPr>
                  <a:spLocks noChangeArrowheads="1"/>
                </p:cNvSpPr>
                <p:nvPr/>
              </p:nvSpPr>
              <p:spPr bwMode="auto">
                <a:xfrm>
                  <a:off x="480" y="1728"/>
                  <a:ext cx="144" cy="57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Group 16"/>
              <p:cNvGrpSpPr>
                <a:grpSpLocks/>
              </p:cNvGrpSpPr>
              <p:nvPr/>
            </p:nvGrpSpPr>
            <p:grpSpPr bwMode="auto">
              <a:xfrm>
                <a:off x="4876800" y="3733800"/>
                <a:ext cx="3733800" cy="2667000"/>
                <a:chOff x="3072" y="2352"/>
                <a:chExt cx="2352" cy="1680"/>
              </a:xfrm>
            </p:grpSpPr>
            <p:sp>
              <p:nvSpPr>
                <p:cNvPr id="39" name="Rectangle 17"/>
                <p:cNvSpPr>
                  <a:spLocks noChangeArrowheads="1"/>
                </p:cNvSpPr>
                <p:nvPr/>
              </p:nvSpPr>
              <p:spPr bwMode="auto">
                <a:xfrm>
                  <a:off x="3072" y="3168"/>
                  <a:ext cx="2352" cy="57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Oval 18"/>
                <p:cNvSpPr>
                  <a:spLocks noChangeArrowheads="1"/>
                </p:cNvSpPr>
                <p:nvPr/>
              </p:nvSpPr>
              <p:spPr bwMode="auto">
                <a:xfrm>
                  <a:off x="3216" y="3552"/>
                  <a:ext cx="480" cy="480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Oval 19"/>
                <p:cNvSpPr>
                  <a:spLocks noChangeArrowheads="1"/>
                </p:cNvSpPr>
                <p:nvPr/>
              </p:nvSpPr>
              <p:spPr bwMode="auto">
                <a:xfrm>
                  <a:off x="4704" y="3552"/>
                  <a:ext cx="480" cy="480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Rectangle 20"/>
                <p:cNvSpPr>
                  <a:spLocks noChangeArrowheads="1"/>
                </p:cNvSpPr>
                <p:nvPr/>
              </p:nvSpPr>
              <p:spPr bwMode="auto">
                <a:xfrm>
                  <a:off x="3072" y="2640"/>
                  <a:ext cx="2352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3" name="Group 21"/>
                <p:cNvGrpSpPr>
                  <a:grpSpLocks/>
                </p:cNvGrpSpPr>
                <p:nvPr/>
              </p:nvGrpSpPr>
              <p:grpSpPr bwMode="auto">
                <a:xfrm>
                  <a:off x="3168" y="2928"/>
                  <a:ext cx="2112" cy="240"/>
                  <a:chOff x="3168" y="2592"/>
                  <a:chExt cx="2112" cy="576"/>
                </a:xfrm>
              </p:grpSpPr>
              <p:sp>
                <p:nvSpPr>
                  <p:cNvPr id="49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4128" y="2592"/>
                    <a:ext cx="144" cy="5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5136" y="2592"/>
                    <a:ext cx="144" cy="5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2592"/>
                    <a:ext cx="144" cy="5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4" name="Rectangle 25"/>
                <p:cNvSpPr>
                  <a:spLocks noChangeArrowheads="1"/>
                </p:cNvSpPr>
                <p:nvPr/>
              </p:nvSpPr>
              <p:spPr bwMode="auto">
                <a:xfrm>
                  <a:off x="3072" y="2352"/>
                  <a:ext cx="2352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5" name="Group 26"/>
                <p:cNvGrpSpPr>
                  <a:grpSpLocks/>
                </p:cNvGrpSpPr>
                <p:nvPr/>
              </p:nvGrpSpPr>
              <p:grpSpPr bwMode="auto">
                <a:xfrm>
                  <a:off x="3168" y="2448"/>
                  <a:ext cx="2112" cy="192"/>
                  <a:chOff x="3168" y="1728"/>
                  <a:chExt cx="2112" cy="576"/>
                </a:xfrm>
              </p:grpSpPr>
              <p:sp>
                <p:nvSpPr>
                  <p:cNvPr id="46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128" y="1728"/>
                    <a:ext cx="144" cy="5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5136" y="1728"/>
                    <a:ext cx="144" cy="5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1728"/>
                    <a:ext cx="144" cy="57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2400300" y="3886200"/>
              <a:ext cx="0" cy="1600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Oval 31"/>
            <p:cNvSpPr>
              <a:spLocks noChangeAspect="1" noChangeArrowheads="1"/>
            </p:cNvSpPr>
            <p:nvPr/>
          </p:nvSpPr>
          <p:spPr bwMode="auto">
            <a:xfrm>
              <a:off x="2333625" y="3763963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6696075" y="4876800"/>
              <a:ext cx="0" cy="1219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Oval 33"/>
            <p:cNvSpPr>
              <a:spLocks noChangeAspect="1" noChangeArrowheads="1"/>
            </p:cNvSpPr>
            <p:nvPr/>
          </p:nvSpPr>
          <p:spPr bwMode="auto">
            <a:xfrm>
              <a:off x="6629400" y="4754563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459539" y="4325467"/>
            <a:ext cx="4884458" cy="1260738"/>
            <a:chOff x="228600" y="3035300"/>
            <a:chExt cx="8610600" cy="2222500"/>
          </a:xfrm>
        </p:grpSpPr>
        <p:grpSp>
          <p:nvGrpSpPr>
            <p:cNvPr id="64" name="Group 4"/>
            <p:cNvGrpSpPr>
              <a:grpSpLocks/>
            </p:cNvGrpSpPr>
            <p:nvPr/>
          </p:nvGrpSpPr>
          <p:grpSpPr bwMode="auto">
            <a:xfrm>
              <a:off x="228600" y="3100389"/>
              <a:ext cx="2667000" cy="2057400"/>
              <a:chOff x="144" y="1953"/>
              <a:chExt cx="1680" cy="1296"/>
            </a:xfrm>
          </p:grpSpPr>
          <p:sp>
            <p:nvSpPr>
              <p:cNvPr id="77" name="Rectangle 5"/>
              <p:cNvSpPr>
                <a:spLocks noChangeArrowheads="1"/>
              </p:cNvSpPr>
              <p:nvPr/>
            </p:nvSpPr>
            <p:spPr bwMode="auto">
              <a:xfrm>
                <a:off x="1632" y="2496"/>
                <a:ext cx="192" cy="432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Rectangle 6"/>
              <p:cNvSpPr>
                <a:spLocks noChangeArrowheads="1"/>
              </p:cNvSpPr>
              <p:nvPr/>
            </p:nvSpPr>
            <p:spPr bwMode="auto">
              <a:xfrm>
                <a:off x="144" y="2496"/>
                <a:ext cx="192" cy="432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" name="Oval 7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240" cy="240"/>
              </a:xfrm>
              <a:prstGeom prst="ellipse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Rectangle 8"/>
              <p:cNvSpPr>
                <a:spLocks noChangeArrowheads="1"/>
              </p:cNvSpPr>
              <p:nvPr/>
            </p:nvSpPr>
            <p:spPr bwMode="auto">
              <a:xfrm>
                <a:off x="336" y="1953"/>
                <a:ext cx="1296" cy="129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5" name="Group 9"/>
            <p:cNvGrpSpPr>
              <a:grpSpLocks/>
            </p:cNvGrpSpPr>
            <p:nvPr/>
          </p:nvGrpSpPr>
          <p:grpSpPr bwMode="auto">
            <a:xfrm>
              <a:off x="6172200" y="3048000"/>
              <a:ext cx="2667000" cy="2209800"/>
              <a:chOff x="3888" y="1920"/>
              <a:chExt cx="1680" cy="1392"/>
            </a:xfrm>
          </p:grpSpPr>
          <p:sp>
            <p:nvSpPr>
              <p:cNvPr id="72" name="Rectangle 10"/>
              <p:cNvSpPr>
                <a:spLocks noChangeArrowheads="1"/>
              </p:cNvSpPr>
              <p:nvPr/>
            </p:nvSpPr>
            <p:spPr bwMode="auto">
              <a:xfrm>
                <a:off x="5376" y="2448"/>
                <a:ext cx="192" cy="432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" name="Rectangle 11"/>
              <p:cNvSpPr>
                <a:spLocks noChangeArrowheads="1"/>
              </p:cNvSpPr>
              <p:nvPr/>
            </p:nvSpPr>
            <p:spPr bwMode="auto">
              <a:xfrm>
                <a:off x="3888" y="2448"/>
                <a:ext cx="192" cy="432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4608" y="1920"/>
                <a:ext cx="240" cy="240"/>
              </a:xfrm>
              <a:prstGeom prst="ellipse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Oval 13"/>
              <p:cNvSpPr>
                <a:spLocks noChangeArrowheads="1"/>
              </p:cNvSpPr>
              <p:nvPr/>
            </p:nvSpPr>
            <p:spPr bwMode="auto">
              <a:xfrm>
                <a:off x="4608" y="3072"/>
                <a:ext cx="240" cy="240"/>
              </a:xfrm>
              <a:prstGeom prst="ellipse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Rectangle 14"/>
              <p:cNvSpPr>
                <a:spLocks noChangeArrowheads="1"/>
              </p:cNvSpPr>
              <p:nvPr/>
            </p:nvSpPr>
            <p:spPr bwMode="auto">
              <a:xfrm>
                <a:off x="4080" y="1968"/>
                <a:ext cx="1296" cy="129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6" name="Group 15"/>
            <p:cNvGrpSpPr>
              <a:grpSpLocks/>
            </p:cNvGrpSpPr>
            <p:nvPr/>
          </p:nvGrpSpPr>
          <p:grpSpPr bwMode="auto">
            <a:xfrm>
              <a:off x="3200400" y="3035300"/>
              <a:ext cx="2667000" cy="2146300"/>
              <a:chOff x="2016" y="1912"/>
              <a:chExt cx="1680" cy="1352"/>
            </a:xfrm>
          </p:grpSpPr>
          <p:sp>
            <p:nvSpPr>
              <p:cNvPr id="67" name="Rectangle 16"/>
              <p:cNvSpPr>
                <a:spLocks noChangeArrowheads="1"/>
              </p:cNvSpPr>
              <p:nvPr/>
            </p:nvSpPr>
            <p:spPr bwMode="auto">
              <a:xfrm>
                <a:off x="3504" y="2784"/>
                <a:ext cx="192" cy="432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Rectangle 17"/>
              <p:cNvSpPr>
                <a:spLocks noChangeArrowheads="1"/>
              </p:cNvSpPr>
              <p:nvPr/>
            </p:nvSpPr>
            <p:spPr bwMode="auto">
              <a:xfrm>
                <a:off x="2016" y="2784"/>
                <a:ext cx="192" cy="432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Oval 18"/>
              <p:cNvSpPr>
                <a:spLocks noChangeArrowheads="1"/>
              </p:cNvSpPr>
              <p:nvPr/>
            </p:nvSpPr>
            <p:spPr bwMode="auto">
              <a:xfrm>
                <a:off x="3216" y="1912"/>
                <a:ext cx="240" cy="240"/>
              </a:xfrm>
              <a:prstGeom prst="ellipse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Oval 19"/>
              <p:cNvSpPr>
                <a:spLocks noChangeArrowheads="1"/>
              </p:cNvSpPr>
              <p:nvPr/>
            </p:nvSpPr>
            <p:spPr bwMode="auto">
              <a:xfrm>
                <a:off x="2256" y="1920"/>
                <a:ext cx="240" cy="240"/>
              </a:xfrm>
              <a:prstGeom prst="ellipse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Rectangle 20"/>
              <p:cNvSpPr>
                <a:spLocks noChangeArrowheads="1"/>
              </p:cNvSpPr>
              <p:nvPr/>
            </p:nvSpPr>
            <p:spPr bwMode="auto">
              <a:xfrm>
                <a:off x="2208" y="1968"/>
                <a:ext cx="1296" cy="129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1" name="Group 16"/>
          <p:cNvGrpSpPr>
            <a:grpSpLocks/>
          </p:cNvGrpSpPr>
          <p:nvPr/>
        </p:nvGrpSpPr>
        <p:grpSpPr bwMode="auto">
          <a:xfrm>
            <a:off x="1122671" y="4888490"/>
            <a:ext cx="1380603" cy="1144890"/>
            <a:chOff x="3168" y="1584"/>
            <a:chExt cx="1968" cy="1632"/>
          </a:xfrm>
        </p:grpSpPr>
        <p:sp>
          <p:nvSpPr>
            <p:cNvPr id="82" name="Rectangle 17"/>
            <p:cNvSpPr>
              <a:spLocks noChangeArrowheads="1"/>
            </p:cNvSpPr>
            <p:nvPr/>
          </p:nvSpPr>
          <p:spPr bwMode="auto">
            <a:xfrm>
              <a:off x="3504" y="1920"/>
              <a:ext cx="1296" cy="1296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Rectangle 18"/>
            <p:cNvSpPr>
              <a:spLocks noChangeArrowheads="1"/>
            </p:cNvSpPr>
            <p:nvPr/>
          </p:nvSpPr>
          <p:spPr bwMode="auto">
            <a:xfrm flipV="1">
              <a:off x="3648" y="1584"/>
              <a:ext cx="1008" cy="48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Rectangle 19"/>
            <p:cNvSpPr>
              <a:spLocks noChangeArrowheads="1"/>
            </p:cNvSpPr>
            <p:nvPr/>
          </p:nvSpPr>
          <p:spPr bwMode="auto">
            <a:xfrm flipV="1">
              <a:off x="3168" y="1920"/>
              <a:ext cx="336" cy="48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Rectangle 20"/>
            <p:cNvSpPr>
              <a:spLocks noChangeArrowheads="1"/>
            </p:cNvSpPr>
            <p:nvPr/>
          </p:nvSpPr>
          <p:spPr bwMode="auto">
            <a:xfrm flipV="1">
              <a:off x="3168" y="3168"/>
              <a:ext cx="336" cy="48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Rectangle 21"/>
            <p:cNvSpPr>
              <a:spLocks noChangeArrowheads="1"/>
            </p:cNvSpPr>
            <p:nvPr/>
          </p:nvSpPr>
          <p:spPr bwMode="auto">
            <a:xfrm>
              <a:off x="3168" y="1920"/>
              <a:ext cx="96" cy="1296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Rectangle 22"/>
            <p:cNvSpPr>
              <a:spLocks noChangeArrowheads="1"/>
            </p:cNvSpPr>
            <p:nvPr/>
          </p:nvSpPr>
          <p:spPr bwMode="auto">
            <a:xfrm flipV="1">
              <a:off x="3168" y="2496"/>
              <a:ext cx="336" cy="144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Rectangle 23"/>
            <p:cNvSpPr>
              <a:spLocks noChangeArrowheads="1"/>
            </p:cNvSpPr>
            <p:nvPr/>
          </p:nvSpPr>
          <p:spPr bwMode="auto">
            <a:xfrm>
              <a:off x="3312" y="2016"/>
              <a:ext cx="192" cy="4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Rectangle 24"/>
            <p:cNvSpPr>
              <a:spLocks noChangeArrowheads="1"/>
            </p:cNvSpPr>
            <p:nvPr/>
          </p:nvSpPr>
          <p:spPr bwMode="auto">
            <a:xfrm>
              <a:off x="3312" y="2688"/>
              <a:ext cx="192" cy="4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Rectangle 25"/>
            <p:cNvSpPr>
              <a:spLocks noChangeArrowheads="1"/>
            </p:cNvSpPr>
            <p:nvPr/>
          </p:nvSpPr>
          <p:spPr bwMode="auto">
            <a:xfrm flipV="1">
              <a:off x="4800" y="1920"/>
              <a:ext cx="336" cy="48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Rectangle 26"/>
            <p:cNvSpPr>
              <a:spLocks noChangeArrowheads="1"/>
            </p:cNvSpPr>
            <p:nvPr/>
          </p:nvSpPr>
          <p:spPr bwMode="auto">
            <a:xfrm flipV="1">
              <a:off x="4800" y="3168"/>
              <a:ext cx="336" cy="48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Rectangle 27"/>
            <p:cNvSpPr>
              <a:spLocks noChangeArrowheads="1"/>
            </p:cNvSpPr>
            <p:nvPr/>
          </p:nvSpPr>
          <p:spPr bwMode="auto">
            <a:xfrm>
              <a:off x="5040" y="1920"/>
              <a:ext cx="96" cy="1296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Rectangle 28"/>
            <p:cNvSpPr>
              <a:spLocks noChangeArrowheads="1"/>
            </p:cNvSpPr>
            <p:nvPr/>
          </p:nvSpPr>
          <p:spPr bwMode="auto">
            <a:xfrm flipV="1">
              <a:off x="4800" y="2496"/>
              <a:ext cx="336" cy="144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Rectangle 29"/>
            <p:cNvSpPr>
              <a:spLocks noChangeArrowheads="1"/>
            </p:cNvSpPr>
            <p:nvPr/>
          </p:nvSpPr>
          <p:spPr bwMode="auto">
            <a:xfrm>
              <a:off x="4800" y="2016"/>
              <a:ext cx="192" cy="4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Rectangle 30"/>
            <p:cNvSpPr>
              <a:spLocks noChangeArrowheads="1"/>
            </p:cNvSpPr>
            <p:nvPr/>
          </p:nvSpPr>
          <p:spPr bwMode="auto">
            <a:xfrm>
              <a:off x="4800" y="2688"/>
              <a:ext cx="192" cy="43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Rectangle 31"/>
            <p:cNvSpPr>
              <a:spLocks noChangeArrowheads="1"/>
            </p:cNvSpPr>
            <p:nvPr/>
          </p:nvSpPr>
          <p:spPr bwMode="auto">
            <a:xfrm>
              <a:off x="3552" y="1584"/>
              <a:ext cx="96" cy="336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Rectangle 32"/>
            <p:cNvSpPr>
              <a:spLocks noChangeArrowheads="1"/>
            </p:cNvSpPr>
            <p:nvPr/>
          </p:nvSpPr>
          <p:spPr bwMode="auto">
            <a:xfrm>
              <a:off x="3752" y="1680"/>
              <a:ext cx="816" cy="96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Rectangle 33"/>
            <p:cNvSpPr>
              <a:spLocks noChangeArrowheads="1"/>
            </p:cNvSpPr>
            <p:nvPr/>
          </p:nvSpPr>
          <p:spPr bwMode="auto">
            <a:xfrm>
              <a:off x="3896" y="1776"/>
              <a:ext cx="144" cy="144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Rectangle 34"/>
            <p:cNvSpPr>
              <a:spLocks noChangeArrowheads="1"/>
            </p:cNvSpPr>
            <p:nvPr/>
          </p:nvSpPr>
          <p:spPr bwMode="auto">
            <a:xfrm>
              <a:off x="4280" y="1776"/>
              <a:ext cx="144" cy="144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Rectangle 35"/>
            <p:cNvSpPr>
              <a:spLocks noChangeArrowheads="1"/>
            </p:cNvSpPr>
            <p:nvPr/>
          </p:nvSpPr>
          <p:spPr bwMode="auto">
            <a:xfrm>
              <a:off x="4656" y="1584"/>
              <a:ext cx="96" cy="336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30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微软雅黑" pitchFamily="34" charset="-122"/>
              </a:rPr>
              <a:t>常见的电机、车轮安装示意图</a:t>
            </a:r>
          </a:p>
        </p:txBody>
      </p:sp>
      <p:sp>
        <p:nvSpPr>
          <p:cNvPr id="2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9E30-3B2F-4E80-A5F3-C19CAAFFA37F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27" name="页脚占位符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26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0E5-D1AE-44CA-9835-1BDB75C6C0AF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244739" name="Rectangle 5"/>
          <p:cNvSpPr>
            <a:spLocks noChangeArrowheads="1"/>
          </p:cNvSpPr>
          <p:nvPr/>
        </p:nvSpPr>
        <p:spPr bwMode="auto">
          <a:xfrm>
            <a:off x="1866900" y="3197572"/>
            <a:ext cx="2376488" cy="792162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40" name="Rectangle 6"/>
          <p:cNvSpPr>
            <a:spLocks noChangeArrowheads="1"/>
          </p:cNvSpPr>
          <p:nvPr/>
        </p:nvSpPr>
        <p:spPr bwMode="auto">
          <a:xfrm>
            <a:off x="4746625" y="3126134"/>
            <a:ext cx="720725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41" name="Rectangle 7"/>
          <p:cNvSpPr>
            <a:spLocks noChangeArrowheads="1"/>
          </p:cNvSpPr>
          <p:nvPr/>
        </p:nvSpPr>
        <p:spPr bwMode="auto">
          <a:xfrm>
            <a:off x="5970588" y="2549872"/>
            <a:ext cx="433387" cy="2159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42" name="Rectangle 8"/>
          <p:cNvSpPr>
            <a:spLocks noChangeArrowheads="1"/>
          </p:cNvSpPr>
          <p:nvPr/>
        </p:nvSpPr>
        <p:spPr bwMode="auto">
          <a:xfrm>
            <a:off x="4243388" y="3557934"/>
            <a:ext cx="503237" cy="142875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43" name="Rectangle 9"/>
          <p:cNvSpPr>
            <a:spLocks noChangeArrowheads="1"/>
          </p:cNvSpPr>
          <p:nvPr/>
        </p:nvSpPr>
        <p:spPr bwMode="auto">
          <a:xfrm>
            <a:off x="5467350" y="3557934"/>
            <a:ext cx="503238" cy="142875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44" name="Text Box 10"/>
          <p:cNvSpPr txBox="1">
            <a:spLocks noChangeArrowheads="1"/>
          </p:cNvSpPr>
          <p:nvPr/>
        </p:nvSpPr>
        <p:spPr bwMode="auto">
          <a:xfrm>
            <a:off x="2730500" y="3413472"/>
            <a:ext cx="9366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2060"/>
                </a:solidFill>
                <a:latin typeface="Arial" charset="0"/>
                <a:ea typeface="微软雅黑" pitchFamily="34" charset="-122"/>
              </a:rPr>
              <a:t>电机</a:t>
            </a:r>
          </a:p>
        </p:txBody>
      </p:sp>
      <p:sp>
        <p:nvSpPr>
          <p:cNvPr id="244745" name="Text Box 11"/>
          <p:cNvSpPr txBox="1">
            <a:spLocks noChangeArrowheads="1"/>
          </p:cNvSpPr>
          <p:nvPr/>
        </p:nvSpPr>
        <p:spPr bwMode="auto">
          <a:xfrm>
            <a:off x="5970588" y="3269009"/>
            <a:ext cx="458787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2060"/>
                </a:solidFill>
                <a:latin typeface="Arial" charset="0"/>
                <a:ea typeface="微软雅黑" pitchFamily="34" charset="-122"/>
              </a:rPr>
              <a:t>车轮</a:t>
            </a:r>
          </a:p>
        </p:txBody>
      </p:sp>
      <p:sp>
        <p:nvSpPr>
          <p:cNvPr id="244746" name="Text Box 12"/>
          <p:cNvSpPr txBox="1">
            <a:spLocks noChangeArrowheads="1"/>
          </p:cNvSpPr>
          <p:nvPr/>
        </p:nvSpPr>
        <p:spPr bwMode="auto">
          <a:xfrm>
            <a:off x="4891088" y="3270597"/>
            <a:ext cx="458787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2060"/>
                </a:solidFill>
                <a:latin typeface="Arial" charset="0"/>
                <a:ea typeface="微软雅黑" pitchFamily="34" charset="-122"/>
              </a:rPr>
              <a:t>联轴器</a:t>
            </a:r>
          </a:p>
        </p:txBody>
      </p:sp>
      <p:sp>
        <p:nvSpPr>
          <p:cNvPr id="244747" name="Rectangle 13"/>
          <p:cNvSpPr>
            <a:spLocks noChangeArrowheads="1"/>
          </p:cNvSpPr>
          <p:nvPr/>
        </p:nvSpPr>
        <p:spPr bwMode="auto">
          <a:xfrm>
            <a:off x="1219200" y="2621309"/>
            <a:ext cx="4608513" cy="287338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48" name="Rectangle 14"/>
          <p:cNvSpPr>
            <a:spLocks noChangeArrowheads="1"/>
          </p:cNvSpPr>
          <p:nvPr/>
        </p:nvSpPr>
        <p:spPr bwMode="auto">
          <a:xfrm>
            <a:off x="6403975" y="3557934"/>
            <a:ext cx="503238" cy="142875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49" name="Rectangle 15"/>
          <p:cNvSpPr>
            <a:spLocks noChangeArrowheads="1"/>
          </p:cNvSpPr>
          <p:nvPr/>
        </p:nvSpPr>
        <p:spPr bwMode="auto">
          <a:xfrm>
            <a:off x="6475413" y="2621309"/>
            <a:ext cx="647700" cy="287338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50" name="Rectangle 16"/>
          <p:cNvSpPr>
            <a:spLocks noChangeArrowheads="1"/>
          </p:cNvSpPr>
          <p:nvPr/>
        </p:nvSpPr>
        <p:spPr bwMode="auto">
          <a:xfrm>
            <a:off x="1722438" y="2908647"/>
            <a:ext cx="504825" cy="1368425"/>
          </a:xfrm>
          <a:prstGeom prst="rect">
            <a:avLst/>
          </a:prstGeom>
          <a:solidFill>
            <a:srgbClr val="0000FF">
              <a:alpha val="4588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51" name="Rectangle 17"/>
          <p:cNvSpPr>
            <a:spLocks noChangeArrowheads="1"/>
          </p:cNvSpPr>
          <p:nvPr/>
        </p:nvSpPr>
        <p:spPr bwMode="auto">
          <a:xfrm>
            <a:off x="3738563" y="2908647"/>
            <a:ext cx="504825" cy="1368425"/>
          </a:xfrm>
          <a:prstGeom prst="rect">
            <a:avLst/>
          </a:prstGeom>
          <a:solidFill>
            <a:srgbClr val="0000FF">
              <a:alpha val="4588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52" name="Line 18"/>
          <p:cNvSpPr>
            <a:spLocks noChangeShapeType="1"/>
          </p:cNvSpPr>
          <p:nvPr/>
        </p:nvSpPr>
        <p:spPr bwMode="auto">
          <a:xfrm>
            <a:off x="2082800" y="4350097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4753" name="Line 19"/>
          <p:cNvSpPr>
            <a:spLocks noChangeShapeType="1"/>
          </p:cNvSpPr>
          <p:nvPr/>
        </p:nvSpPr>
        <p:spPr bwMode="auto">
          <a:xfrm flipH="1">
            <a:off x="3306763" y="4277072"/>
            <a:ext cx="64770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4754" name="Text Box 21"/>
          <p:cNvSpPr txBox="1">
            <a:spLocks noChangeArrowheads="1"/>
          </p:cNvSpPr>
          <p:nvPr/>
        </p:nvSpPr>
        <p:spPr bwMode="auto">
          <a:xfrm>
            <a:off x="2498725" y="4900959"/>
            <a:ext cx="1447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Arial" charset="0"/>
                <a:ea typeface="微软雅黑" pitchFamily="34" charset="-122"/>
              </a:rPr>
              <a:t>电机座</a:t>
            </a:r>
          </a:p>
        </p:txBody>
      </p:sp>
      <p:sp>
        <p:nvSpPr>
          <p:cNvPr id="244755" name="Rectangle 22"/>
          <p:cNvSpPr>
            <a:spLocks noChangeArrowheads="1"/>
          </p:cNvSpPr>
          <p:nvPr/>
        </p:nvSpPr>
        <p:spPr bwMode="auto">
          <a:xfrm>
            <a:off x="5611813" y="2908647"/>
            <a:ext cx="142875" cy="1368425"/>
          </a:xfrm>
          <a:prstGeom prst="rect">
            <a:avLst/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56" name="Rectangle 23"/>
          <p:cNvSpPr>
            <a:spLocks noChangeArrowheads="1"/>
          </p:cNvSpPr>
          <p:nvPr/>
        </p:nvSpPr>
        <p:spPr bwMode="auto">
          <a:xfrm>
            <a:off x="6762750" y="2908647"/>
            <a:ext cx="142875" cy="1368425"/>
          </a:xfrm>
          <a:prstGeom prst="rect">
            <a:avLst/>
          </a:prstGeom>
          <a:solidFill>
            <a:srgbClr val="0000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206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4757" name="Line 24"/>
          <p:cNvSpPr>
            <a:spLocks noChangeShapeType="1"/>
          </p:cNvSpPr>
          <p:nvPr/>
        </p:nvSpPr>
        <p:spPr bwMode="auto">
          <a:xfrm>
            <a:off x="5683250" y="4277072"/>
            <a:ext cx="287338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4758" name="Line 25"/>
          <p:cNvSpPr>
            <a:spLocks noChangeShapeType="1"/>
          </p:cNvSpPr>
          <p:nvPr/>
        </p:nvSpPr>
        <p:spPr bwMode="auto">
          <a:xfrm flipH="1">
            <a:off x="6330950" y="4277072"/>
            <a:ext cx="504825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4759" name="Text Box 26"/>
          <p:cNvSpPr txBox="1">
            <a:spLocks noChangeArrowheads="1"/>
          </p:cNvSpPr>
          <p:nvPr/>
        </p:nvSpPr>
        <p:spPr bwMode="auto">
          <a:xfrm>
            <a:off x="5699125" y="5358159"/>
            <a:ext cx="1447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Arial" charset="0"/>
                <a:ea typeface="微软雅黑" pitchFamily="34" charset="-122"/>
              </a:rPr>
              <a:t>轴承座</a:t>
            </a:r>
          </a:p>
        </p:txBody>
      </p:sp>
      <p:sp>
        <p:nvSpPr>
          <p:cNvPr id="244760" name="Text Box 28"/>
          <p:cNvSpPr txBox="1">
            <a:spLocks noChangeArrowheads="1"/>
          </p:cNvSpPr>
          <p:nvPr/>
        </p:nvSpPr>
        <p:spPr bwMode="auto">
          <a:xfrm>
            <a:off x="2971800" y="2087909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Arial" charset="0"/>
                <a:ea typeface="微软雅黑" pitchFamily="34" charset="-122"/>
              </a:rPr>
              <a:t>底         盘</a:t>
            </a:r>
          </a:p>
        </p:txBody>
      </p:sp>
      <p:pic>
        <p:nvPicPr>
          <p:cNvPr id="36" name="Picture 6" descr="200510181056407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9560" y="2397090"/>
            <a:ext cx="742164" cy="873507"/>
          </a:xfrm>
          <a:prstGeom prst="rect">
            <a:avLst/>
          </a:prstGeom>
          <a:noFill/>
        </p:spPr>
      </p:pic>
      <p:pic>
        <p:nvPicPr>
          <p:cNvPr id="37" name="Picture 7" descr="hxzcc_4161926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4424" y="1462612"/>
            <a:ext cx="1257300" cy="838200"/>
          </a:xfrm>
          <a:prstGeom prst="rect">
            <a:avLst/>
          </a:prstGeom>
          <a:noFill/>
        </p:spPr>
      </p:pic>
      <p:pic>
        <p:nvPicPr>
          <p:cNvPr id="38" name="Picture 4" descr="20061016161052987"/>
          <p:cNvPicPr>
            <a:picLocks noChangeAspect="1" noChangeArrowheads="1"/>
          </p:cNvPicPr>
          <p:nvPr/>
        </p:nvPicPr>
        <p:blipFill rotWithShape="1">
          <a:blip r:embed="rId5" cstate="print"/>
          <a:srcRect l="39128" b="25813"/>
          <a:stretch/>
        </p:blipFill>
        <p:spPr bwMode="auto">
          <a:xfrm>
            <a:off x="7682566" y="3430065"/>
            <a:ext cx="1259157" cy="12788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39" grpId="0" animBg="1"/>
      <p:bldP spid="244740" grpId="0" animBg="1"/>
      <p:bldP spid="244741" grpId="0" animBg="1"/>
      <p:bldP spid="244742" grpId="0" animBg="1"/>
      <p:bldP spid="244743" grpId="0" animBg="1"/>
      <p:bldP spid="244744" grpId="0"/>
      <p:bldP spid="244745" grpId="0"/>
      <p:bldP spid="244746" grpId="0"/>
      <p:bldP spid="244747" grpId="0" animBg="1"/>
      <p:bldP spid="244748" grpId="0" animBg="1"/>
      <p:bldP spid="244749" grpId="0" animBg="1"/>
      <p:bldP spid="244750" grpId="0" animBg="1"/>
      <p:bldP spid="244751" grpId="0" animBg="1"/>
      <p:bldP spid="244752" grpId="0" animBg="1"/>
      <p:bldP spid="244753" grpId="0" animBg="1"/>
      <p:bldP spid="244754" grpId="0"/>
      <p:bldP spid="244755" grpId="0" animBg="1"/>
      <p:bldP spid="244756" grpId="0" animBg="1"/>
      <p:bldP spid="244757" grpId="0" animBg="1"/>
      <p:bldP spid="244758" grpId="0" animBg="1"/>
      <p:bldP spid="244759" grpId="0"/>
      <p:bldP spid="2447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机器人底盘设计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双轮差动式底盘常见类型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A2BC-BD30-4017-B972-A10CEAD9E436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114" name="Group 142"/>
          <p:cNvGrpSpPr>
            <a:grpSpLocks/>
          </p:cNvGrpSpPr>
          <p:nvPr/>
        </p:nvGrpSpPr>
        <p:grpSpPr bwMode="auto">
          <a:xfrm>
            <a:off x="4724400" y="2209800"/>
            <a:ext cx="3352800" cy="1700213"/>
            <a:chOff x="3120" y="1571"/>
            <a:chExt cx="2321" cy="1177"/>
          </a:xfrm>
        </p:grpSpPr>
        <p:grpSp>
          <p:nvGrpSpPr>
            <p:cNvPr id="115" name="Group 13"/>
            <p:cNvGrpSpPr>
              <a:grpSpLocks/>
            </p:cNvGrpSpPr>
            <p:nvPr/>
          </p:nvGrpSpPr>
          <p:grpSpPr bwMode="auto">
            <a:xfrm>
              <a:off x="3120" y="1608"/>
              <a:ext cx="1297" cy="994"/>
              <a:chOff x="2208" y="2016"/>
              <a:chExt cx="1584" cy="1296"/>
            </a:xfrm>
          </p:grpSpPr>
          <p:sp>
            <p:nvSpPr>
              <p:cNvPr id="134" name="Freeform 14"/>
              <p:cNvSpPr>
                <a:spLocks/>
              </p:cNvSpPr>
              <p:nvPr/>
            </p:nvSpPr>
            <p:spPr bwMode="auto">
              <a:xfrm>
                <a:off x="2208" y="2016"/>
                <a:ext cx="1440" cy="1280"/>
              </a:xfrm>
              <a:custGeom>
                <a:avLst/>
                <a:gdLst/>
                <a:ahLst/>
                <a:cxnLst>
                  <a:cxn ang="0">
                    <a:pos x="1464" y="48"/>
                  </a:cxn>
                  <a:cxn ang="0">
                    <a:pos x="1176" y="0"/>
                  </a:cxn>
                  <a:cxn ang="0">
                    <a:pos x="1032" y="48"/>
                  </a:cxn>
                  <a:cxn ang="0">
                    <a:pos x="168" y="672"/>
                  </a:cxn>
                  <a:cxn ang="0">
                    <a:pos x="24" y="1056"/>
                  </a:cxn>
                  <a:cxn ang="0">
                    <a:pos x="216" y="1248"/>
                  </a:cxn>
                  <a:cxn ang="0">
                    <a:pos x="360" y="1248"/>
                  </a:cxn>
                </a:cxnLst>
                <a:rect l="0" t="0" r="r" b="b"/>
                <a:pathLst>
                  <a:path w="1464" h="1280">
                    <a:moveTo>
                      <a:pt x="1464" y="48"/>
                    </a:moveTo>
                    <a:cubicBezTo>
                      <a:pt x="1356" y="24"/>
                      <a:pt x="1248" y="0"/>
                      <a:pt x="1176" y="0"/>
                    </a:cubicBezTo>
                    <a:lnTo>
                      <a:pt x="1032" y="48"/>
                    </a:lnTo>
                    <a:cubicBezTo>
                      <a:pt x="864" y="160"/>
                      <a:pt x="336" y="504"/>
                      <a:pt x="168" y="672"/>
                    </a:cubicBezTo>
                    <a:cubicBezTo>
                      <a:pt x="0" y="840"/>
                      <a:pt x="16" y="960"/>
                      <a:pt x="24" y="1056"/>
                    </a:cubicBezTo>
                    <a:cubicBezTo>
                      <a:pt x="32" y="1152"/>
                      <a:pt x="160" y="1216"/>
                      <a:pt x="216" y="1248"/>
                    </a:cubicBezTo>
                    <a:cubicBezTo>
                      <a:pt x="272" y="1280"/>
                      <a:pt x="336" y="1248"/>
                      <a:pt x="360" y="1248"/>
                    </a:cubicBezTo>
                  </a:path>
                </a:pathLst>
              </a:cu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Freeform 15"/>
              <p:cNvSpPr>
                <a:spLocks/>
              </p:cNvSpPr>
              <p:nvPr/>
            </p:nvSpPr>
            <p:spPr bwMode="auto">
              <a:xfrm>
                <a:off x="2448" y="2112"/>
                <a:ext cx="1152" cy="1008"/>
              </a:xfrm>
              <a:custGeom>
                <a:avLst/>
                <a:gdLst/>
                <a:ahLst/>
                <a:cxnLst>
                  <a:cxn ang="0">
                    <a:pos x="1008" y="0"/>
                  </a:cxn>
                  <a:cxn ang="0">
                    <a:pos x="144" y="624"/>
                  </a:cxn>
                  <a:cxn ang="0">
                    <a:pos x="144" y="768"/>
                  </a:cxn>
                  <a:cxn ang="0">
                    <a:pos x="336" y="960"/>
                  </a:cxn>
                  <a:cxn ang="0">
                    <a:pos x="1008" y="480"/>
                  </a:cxn>
                  <a:cxn ang="0">
                    <a:pos x="1152" y="192"/>
                  </a:cxn>
                  <a:cxn ang="0">
                    <a:pos x="1008" y="48"/>
                  </a:cxn>
                </a:cxnLst>
                <a:rect l="0" t="0" r="r" b="b"/>
                <a:pathLst>
                  <a:path w="1152" h="1008">
                    <a:moveTo>
                      <a:pt x="1008" y="0"/>
                    </a:moveTo>
                    <a:cubicBezTo>
                      <a:pt x="648" y="248"/>
                      <a:pt x="288" y="496"/>
                      <a:pt x="144" y="624"/>
                    </a:cubicBezTo>
                    <a:cubicBezTo>
                      <a:pt x="0" y="752"/>
                      <a:pt x="112" y="712"/>
                      <a:pt x="144" y="768"/>
                    </a:cubicBezTo>
                    <a:cubicBezTo>
                      <a:pt x="176" y="824"/>
                      <a:pt x="192" y="1008"/>
                      <a:pt x="336" y="960"/>
                    </a:cubicBezTo>
                    <a:cubicBezTo>
                      <a:pt x="480" y="912"/>
                      <a:pt x="872" y="608"/>
                      <a:pt x="1008" y="480"/>
                    </a:cubicBezTo>
                    <a:cubicBezTo>
                      <a:pt x="1144" y="352"/>
                      <a:pt x="1152" y="264"/>
                      <a:pt x="1152" y="192"/>
                    </a:cubicBezTo>
                    <a:cubicBezTo>
                      <a:pt x="1152" y="120"/>
                      <a:pt x="1080" y="84"/>
                      <a:pt x="1008" y="48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Freeform 16"/>
              <p:cNvSpPr>
                <a:spLocks/>
              </p:cNvSpPr>
              <p:nvPr/>
            </p:nvSpPr>
            <p:spPr bwMode="auto">
              <a:xfrm>
                <a:off x="2784" y="2496"/>
                <a:ext cx="944" cy="672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816" y="144"/>
                  </a:cxn>
                  <a:cxn ang="0">
                    <a:pos x="768" y="0"/>
                  </a:cxn>
                  <a:cxn ang="0">
                    <a:pos x="528" y="96"/>
                  </a:cxn>
                  <a:cxn ang="0">
                    <a:pos x="48" y="480"/>
                  </a:cxn>
                </a:cxnLst>
                <a:rect l="0" t="0" r="r" b="b"/>
                <a:pathLst>
                  <a:path w="944" h="672">
                    <a:moveTo>
                      <a:pt x="0" y="672"/>
                    </a:moveTo>
                    <a:cubicBezTo>
                      <a:pt x="344" y="464"/>
                      <a:pt x="688" y="256"/>
                      <a:pt x="816" y="144"/>
                    </a:cubicBezTo>
                    <a:cubicBezTo>
                      <a:pt x="944" y="32"/>
                      <a:pt x="816" y="8"/>
                      <a:pt x="768" y="0"/>
                    </a:cubicBezTo>
                    <a:lnTo>
                      <a:pt x="528" y="96"/>
                    </a:lnTo>
                    <a:cubicBezTo>
                      <a:pt x="408" y="176"/>
                      <a:pt x="228" y="328"/>
                      <a:pt x="48" y="480"/>
                    </a:cubicBezTo>
                  </a:path>
                </a:pathLst>
              </a:cu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Oval 17"/>
              <p:cNvSpPr>
                <a:spLocks noChangeArrowheads="1"/>
              </p:cNvSpPr>
              <p:nvPr/>
            </p:nvSpPr>
            <p:spPr bwMode="auto">
              <a:xfrm rot="1613632">
                <a:off x="2400" y="2688"/>
                <a:ext cx="480" cy="624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 18"/>
              <p:cNvSpPr>
                <a:spLocks/>
              </p:cNvSpPr>
              <p:nvPr/>
            </p:nvSpPr>
            <p:spPr bwMode="auto">
              <a:xfrm>
                <a:off x="3168" y="2288"/>
                <a:ext cx="336" cy="408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240"/>
                  </a:cxn>
                  <a:cxn ang="0">
                    <a:pos x="224" y="384"/>
                  </a:cxn>
                  <a:cxn ang="0">
                    <a:pos x="368" y="384"/>
                  </a:cxn>
                </a:cxnLst>
                <a:rect l="0" t="0" r="r" b="b"/>
                <a:pathLst>
                  <a:path w="368" h="408">
                    <a:moveTo>
                      <a:pt x="32" y="0"/>
                    </a:moveTo>
                    <a:cubicBezTo>
                      <a:pt x="16" y="88"/>
                      <a:pt x="0" y="176"/>
                      <a:pt x="32" y="240"/>
                    </a:cubicBezTo>
                    <a:cubicBezTo>
                      <a:pt x="64" y="304"/>
                      <a:pt x="168" y="360"/>
                      <a:pt x="224" y="384"/>
                    </a:cubicBezTo>
                    <a:cubicBezTo>
                      <a:pt x="280" y="408"/>
                      <a:pt x="324" y="396"/>
                      <a:pt x="368" y="384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Oval 19"/>
              <p:cNvSpPr>
                <a:spLocks noChangeArrowheads="1"/>
              </p:cNvSpPr>
              <p:nvPr/>
            </p:nvSpPr>
            <p:spPr bwMode="auto">
              <a:xfrm rot="1613632">
                <a:off x="3312" y="2064"/>
                <a:ext cx="480" cy="624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Freeform 20"/>
            <p:cNvSpPr>
              <a:spLocks/>
            </p:cNvSpPr>
            <p:nvPr/>
          </p:nvSpPr>
          <p:spPr bwMode="auto">
            <a:xfrm>
              <a:off x="3395" y="2209"/>
              <a:ext cx="1062" cy="35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288" y="320"/>
                </a:cxn>
                <a:cxn ang="0">
                  <a:pos x="960" y="464"/>
                </a:cxn>
                <a:cxn ang="0">
                  <a:pos x="1296" y="224"/>
                </a:cxn>
                <a:cxn ang="0">
                  <a:pos x="1104" y="32"/>
                </a:cxn>
                <a:cxn ang="0">
                  <a:pos x="48" y="32"/>
                </a:cxn>
              </a:cxnLst>
              <a:rect l="0" t="0" r="r" b="b"/>
              <a:pathLst>
                <a:path w="1296" h="464">
                  <a:moveTo>
                    <a:pt x="0" y="32"/>
                  </a:moveTo>
                  <a:cubicBezTo>
                    <a:pt x="64" y="140"/>
                    <a:pt x="128" y="248"/>
                    <a:pt x="288" y="320"/>
                  </a:cubicBezTo>
                  <a:lnTo>
                    <a:pt x="960" y="464"/>
                  </a:lnTo>
                  <a:lnTo>
                    <a:pt x="1296" y="224"/>
                  </a:lnTo>
                  <a:lnTo>
                    <a:pt x="1104" y="32"/>
                  </a:lnTo>
                  <a:cubicBezTo>
                    <a:pt x="896" y="0"/>
                    <a:pt x="472" y="16"/>
                    <a:pt x="48" y="32"/>
                  </a:cubicBezTo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21"/>
            <p:cNvSpPr>
              <a:spLocks/>
            </p:cNvSpPr>
            <p:nvPr/>
          </p:nvSpPr>
          <p:spPr bwMode="auto">
            <a:xfrm>
              <a:off x="3395" y="1719"/>
              <a:ext cx="1810" cy="662"/>
            </a:xfrm>
            <a:custGeom>
              <a:avLst/>
              <a:gdLst/>
              <a:ahLst/>
              <a:cxnLst>
                <a:cxn ang="0">
                  <a:pos x="48" y="720"/>
                </a:cxn>
                <a:cxn ang="0">
                  <a:pos x="1056" y="912"/>
                </a:cxn>
                <a:cxn ang="0">
                  <a:pos x="1200" y="816"/>
                </a:cxn>
                <a:cxn ang="0">
                  <a:pos x="2112" y="192"/>
                </a:cxn>
                <a:cxn ang="0">
                  <a:pos x="1008" y="0"/>
                </a:cxn>
                <a:cxn ang="0">
                  <a:pos x="0" y="720"/>
                </a:cxn>
                <a:cxn ang="0">
                  <a:pos x="48" y="720"/>
                </a:cxn>
              </a:cxnLst>
              <a:rect l="0" t="0" r="r" b="b"/>
              <a:pathLst>
                <a:path w="2112" h="912">
                  <a:moveTo>
                    <a:pt x="48" y="720"/>
                  </a:moveTo>
                  <a:cubicBezTo>
                    <a:pt x="456" y="808"/>
                    <a:pt x="864" y="896"/>
                    <a:pt x="1056" y="912"/>
                  </a:cubicBezTo>
                  <a:lnTo>
                    <a:pt x="1200" y="816"/>
                  </a:lnTo>
                  <a:lnTo>
                    <a:pt x="2112" y="192"/>
                  </a:lnTo>
                  <a:lnTo>
                    <a:pt x="1008" y="0"/>
                  </a:lnTo>
                  <a:lnTo>
                    <a:pt x="0" y="720"/>
                  </a:lnTo>
                  <a:lnTo>
                    <a:pt x="48" y="720"/>
                  </a:lnTo>
                  <a:close/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22"/>
            <p:cNvSpPr>
              <a:spLocks/>
            </p:cNvSpPr>
            <p:nvPr/>
          </p:nvSpPr>
          <p:spPr bwMode="auto">
            <a:xfrm>
              <a:off x="4339" y="1644"/>
              <a:ext cx="511" cy="553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624" y="288"/>
                </a:cxn>
                <a:cxn ang="0">
                  <a:pos x="624" y="0"/>
                </a:cxn>
                <a:cxn ang="0">
                  <a:pos x="336" y="0"/>
                </a:cxn>
                <a:cxn ang="0">
                  <a:pos x="192" y="144"/>
                </a:cxn>
              </a:cxnLst>
              <a:rect l="0" t="0" r="r" b="b"/>
              <a:pathLst>
                <a:path w="624" h="720">
                  <a:moveTo>
                    <a:pt x="0" y="720"/>
                  </a:moveTo>
                  <a:cubicBezTo>
                    <a:pt x="260" y="564"/>
                    <a:pt x="520" y="408"/>
                    <a:pt x="624" y="288"/>
                  </a:cubicBezTo>
                  <a:lnTo>
                    <a:pt x="624" y="0"/>
                  </a:lnTo>
                  <a:lnTo>
                    <a:pt x="336" y="0"/>
                  </a:lnTo>
                  <a:cubicBezTo>
                    <a:pt x="264" y="24"/>
                    <a:pt x="228" y="84"/>
                    <a:pt x="192" y="144"/>
                  </a:cubicBezTo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Freeform 23"/>
            <p:cNvSpPr>
              <a:spLocks/>
            </p:cNvSpPr>
            <p:nvPr/>
          </p:nvSpPr>
          <p:spPr bwMode="auto">
            <a:xfrm>
              <a:off x="3710" y="1571"/>
              <a:ext cx="1140" cy="644"/>
            </a:xfrm>
            <a:custGeom>
              <a:avLst/>
              <a:gdLst/>
              <a:ahLst/>
              <a:cxnLst>
                <a:cxn ang="0">
                  <a:pos x="0" y="672"/>
                </a:cxn>
                <a:cxn ang="0">
                  <a:pos x="768" y="816"/>
                </a:cxn>
                <a:cxn ang="0">
                  <a:pos x="768" y="528"/>
                </a:cxn>
                <a:cxn ang="0">
                  <a:pos x="1392" y="96"/>
                </a:cxn>
                <a:cxn ang="0">
                  <a:pos x="528" y="0"/>
                </a:cxn>
                <a:cxn ang="0">
                  <a:pos x="0" y="384"/>
                </a:cxn>
                <a:cxn ang="0">
                  <a:pos x="0" y="672"/>
                </a:cxn>
              </a:cxnLst>
              <a:rect l="0" t="0" r="r" b="b"/>
              <a:pathLst>
                <a:path w="1392" h="840">
                  <a:moveTo>
                    <a:pt x="0" y="672"/>
                  </a:moveTo>
                  <a:cubicBezTo>
                    <a:pt x="320" y="756"/>
                    <a:pt x="640" y="840"/>
                    <a:pt x="768" y="816"/>
                  </a:cubicBezTo>
                  <a:lnTo>
                    <a:pt x="768" y="528"/>
                  </a:lnTo>
                  <a:lnTo>
                    <a:pt x="1392" y="96"/>
                  </a:lnTo>
                  <a:lnTo>
                    <a:pt x="528" y="0"/>
                  </a:lnTo>
                  <a:lnTo>
                    <a:pt x="0" y="384"/>
                  </a:lnTo>
                  <a:lnTo>
                    <a:pt x="0" y="672"/>
                  </a:lnTo>
                  <a:close/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24"/>
            <p:cNvSpPr>
              <a:spLocks noChangeShapeType="1"/>
            </p:cNvSpPr>
            <p:nvPr/>
          </p:nvSpPr>
          <p:spPr bwMode="auto">
            <a:xfrm>
              <a:off x="3710" y="1865"/>
              <a:ext cx="629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1" name="Group 25"/>
            <p:cNvGrpSpPr>
              <a:grpSpLocks/>
            </p:cNvGrpSpPr>
            <p:nvPr/>
          </p:nvGrpSpPr>
          <p:grpSpPr bwMode="auto">
            <a:xfrm>
              <a:off x="4142" y="1755"/>
              <a:ext cx="1299" cy="993"/>
              <a:chOff x="2208" y="2016"/>
              <a:chExt cx="1584" cy="1296"/>
            </a:xfrm>
          </p:grpSpPr>
          <p:sp>
            <p:nvSpPr>
              <p:cNvPr id="128" name="Freeform 26"/>
              <p:cNvSpPr>
                <a:spLocks/>
              </p:cNvSpPr>
              <p:nvPr/>
            </p:nvSpPr>
            <p:spPr bwMode="auto">
              <a:xfrm>
                <a:off x="2208" y="2016"/>
                <a:ext cx="1440" cy="1280"/>
              </a:xfrm>
              <a:custGeom>
                <a:avLst/>
                <a:gdLst/>
                <a:ahLst/>
                <a:cxnLst>
                  <a:cxn ang="0">
                    <a:pos x="1464" y="48"/>
                  </a:cxn>
                  <a:cxn ang="0">
                    <a:pos x="1176" y="0"/>
                  </a:cxn>
                  <a:cxn ang="0">
                    <a:pos x="1032" y="48"/>
                  </a:cxn>
                  <a:cxn ang="0">
                    <a:pos x="168" y="672"/>
                  </a:cxn>
                  <a:cxn ang="0">
                    <a:pos x="24" y="1056"/>
                  </a:cxn>
                  <a:cxn ang="0">
                    <a:pos x="216" y="1248"/>
                  </a:cxn>
                  <a:cxn ang="0">
                    <a:pos x="360" y="1248"/>
                  </a:cxn>
                </a:cxnLst>
                <a:rect l="0" t="0" r="r" b="b"/>
                <a:pathLst>
                  <a:path w="1464" h="1280">
                    <a:moveTo>
                      <a:pt x="1464" y="48"/>
                    </a:moveTo>
                    <a:cubicBezTo>
                      <a:pt x="1356" y="24"/>
                      <a:pt x="1248" y="0"/>
                      <a:pt x="1176" y="0"/>
                    </a:cubicBezTo>
                    <a:lnTo>
                      <a:pt x="1032" y="48"/>
                    </a:lnTo>
                    <a:cubicBezTo>
                      <a:pt x="864" y="160"/>
                      <a:pt x="336" y="504"/>
                      <a:pt x="168" y="672"/>
                    </a:cubicBezTo>
                    <a:cubicBezTo>
                      <a:pt x="0" y="840"/>
                      <a:pt x="16" y="960"/>
                      <a:pt x="24" y="1056"/>
                    </a:cubicBezTo>
                    <a:cubicBezTo>
                      <a:pt x="32" y="1152"/>
                      <a:pt x="160" y="1216"/>
                      <a:pt x="216" y="1248"/>
                    </a:cubicBezTo>
                    <a:cubicBezTo>
                      <a:pt x="272" y="1280"/>
                      <a:pt x="336" y="1248"/>
                      <a:pt x="360" y="1248"/>
                    </a:cubicBezTo>
                  </a:path>
                </a:pathLst>
              </a:cu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Freeform 27"/>
              <p:cNvSpPr>
                <a:spLocks/>
              </p:cNvSpPr>
              <p:nvPr/>
            </p:nvSpPr>
            <p:spPr bwMode="auto">
              <a:xfrm>
                <a:off x="2448" y="2112"/>
                <a:ext cx="1152" cy="1008"/>
              </a:xfrm>
              <a:custGeom>
                <a:avLst/>
                <a:gdLst/>
                <a:ahLst/>
                <a:cxnLst>
                  <a:cxn ang="0">
                    <a:pos x="1008" y="0"/>
                  </a:cxn>
                  <a:cxn ang="0">
                    <a:pos x="144" y="624"/>
                  </a:cxn>
                  <a:cxn ang="0">
                    <a:pos x="144" y="768"/>
                  </a:cxn>
                  <a:cxn ang="0">
                    <a:pos x="336" y="960"/>
                  </a:cxn>
                  <a:cxn ang="0">
                    <a:pos x="1008" y="480"/>
                  </a:cxn>
                  <a:cxn ang="0">
                    <a:pos x="1152" y="192"/>
                  </a:cxn>
                  <a:cxn ang="0">
                    <a:pos x="1008" y="48"/>
                  </a:cxn>
                </a:cxnLst>
                <a:rect l="0" t="0" r="r" b="b"/>
                <a:pathLst>
                  <a:path w="1152" h="1008">
                    <a:moveTo>
                      <a:pt x="1008" y="0"/>
                    </a:moveTo>
                    <a:cubicBezTo>
                      <a:pt x="648" y="248"/>
                      <a:pt x="288" y="496"/>
                      <a:pt x="144" y="624"/>
                    </a:cubicBezTo>
                    <a:cubicBezTo>
                      <a:pt x="0" y="752"/>
                      <a:pt x="112" y="712"/>
                      <a:pt x="144" y="768"/>
                    </a:cubicBezTo>
                    <a:cubicBezTo>
                      <a:pt x="176" y="824"/>
                      <a:pt x="192" y="1008"/>
                      <a:pt x="336" y="960"/>
                    </a:cubicBezTo>
                    <a:cubicBezTo>
                      <a:pt x="480" y="912"/>
                      <a:pt x="872" y="608"/>
                      <a:pt x="1008" y="480"/>
                    </a:cubicBezTo>
                    <a:cubicBezTo>
                      <a:pt x="1144" y="352"/>
                      <a:pt x="1152" y="264"/>
                      <a:pt x="1152" y="192"/>
                    </a:cubicBezTo>
                    <a:cubicBezTo>
                      <a:pt x="1152" y="120"/>
                      <a:pt x="1080" y="84"/>
                      <a:pt x="1008" y="48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Freeform 28"/>
              <p:cNvSpPr>
                <a:spLocks/>
              </p:cNvSpPr>
              <p:nvPr/>
            </p:nvSpPr>
            <p:spPr bwMode="auto">
              <a:xfrm>
                <a:off x="2784" y="2496"/>
                <a:ext cx="944" cy="672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816" y="144"/>
                  </a:cxn>
                  <a:cxn ang="0">
                    <a:pos x="768" y="0"/>
                  </a:cxn>
                  <a:cxn ang="0">
                    <a:pos x="528" y="96"/>
                  </a:cxn>
                  <a:cxn ang="0">
                    <a:pos x="48" y="480"/>
                  </a:cxn>
                </a:cxnLst>
                <a:rect l="0" t="0" r="r" b="b"/>
                <a:pathLst>
                  <a:path w="944" h="672">
                    <a:moveTo>
                      <a:pt x="0" y="672"/>
                    </a:moveTo>
                    <a:cubicBezTo>
                      <a:pt x="344" y="464"/>
                      <a:pt x="688" y="256"/>
                      <a:pt x="816" y="144"/>
                    </a:cubicBezTo>
                    <a:cubicBezTo>
                      <a:pt x="944" y="32"/>
                      <a:pt x="816" y="8"/>
                      <a:pt x="768" y="0"/>
                    </a:cubicBezTo>
                    <a:lnTo>
                      <a:pt x="528" y="96"/>
                    </a:lnTo>
                    <a:cubicBezTo>
                      <a:pt x="408" y="176"/>
                      <a:pt x="228" y="328"/>
                      <a:pt x="48" y="480"/>
                    </a:cubicBezTo>
                  </a:path>
                </a:pathLst>
              </a:cu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Oval 29"/>
              <p:cNvSpPr>
                <a:spLocks noChangeArrowheads="1"/>
              </p:cNvSpPr>
              <p:nvPr/>
            </p:nvSpPr>
            <p:spPr bwMode="auto">
              <a:xfrm rot="1613632">
                <a:off x="2400" y="2688"/>
                <a:ext cx="480" cy="624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Freeform 30"/>
              <p:cNvSpPr>
                <a:spLocks/>
              </p:cNvSpPr>
              <p:nvPr/>
            </p:nvSpPr>
            <p:spPr bwMode="auto">
              <a:xfrm>
                <a:off x="3168" y="2288"/>
                <a:ext cx="336" cy="408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240"/>
                  </a:cxn>
                  <a:cxn ang="0">
                    <a:pos x="224" y="384"/>
                  </a:cxn>
                  <a:cxn ang="0">
                    <a:pos x="368" y="384"/>
                  </a:cxn>
                </a:cxnLst>
                <a:rect l="0" t="0" r="r" b="b"/>
                <a:pathLst>
                  <a:path w="368" h="408">
                    <a:moveTo>
                      <a:pt x="32" y="0"/>
                    </a:moveTo>
                    <a:cubicBezTo>
                      <a:pt x="16" y="88"/>
                      <a:pt x="0" y="176"/>
                      <a:pt x="32" y="240"/>
                    </a:cubicBezTo>
                    <a:cubicBezTo>
                      <a:pt x="64" y="304"/>
                      <a:pt x="168" y="360"/>
                      <a:pt x="224" y="384"/>
                    </a:cubicBezTo>
                    <a:cubicBezTo>
                      <a:pt x="280" y="408"/>
                      <a:pt x="324" y="396"/>
                      <a:pt x="368" y="384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Oval 31"/>
              <p:cNvSpPr>
                <a:spLocks noChangeArrowheads="1"/>
              </p:cNvSpPr>
              <p:nvPr/>
            </p:nvSpPr>
            <p:spPr bwMode="auto">
              <a:xfrm rot="1613632">
                <a:off x="3312" y="2064"/>
                <a:ext cx="480" cy="624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2" name="Oval 49"/>
            <p:cNvSpPr>
              <a:spLocks noChangeArrowheads="1"/>
            </p:cNvSpPr>
            <p:nvPr/>
          </p:nvSpPr>
          <p:spPr bwMode="auto">
            <a:xfrm>
              <a:off x="3545" y="2175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Oval 50"/>
            <p:cNvSpPr>
              <a:spLocks noChangeArrowheads="1"/>
            </p:cNvSpPr>
            <p:nvPr/>
          </p:nvSpPr>
          <p:spPr bwMode="auto">
            <a:xfrm>
              <a:off x="4055" y="2258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Oval 51"/>
            <p:cNvSpPr>
              <a:spLocks noChangeArrowheads="1"/>
            </p:cNvSpPr>
            <p:nvPr/>
          </p:nvSpPr>
          <p:spPr bwMode="auto">
            <a:xfrm>
              <a:off x="4274" y="1872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52"/>
            <p:cNvSpPr>
              <a:spLocks noChangeArrowheads="1"/>
            </p:cNvSpPr>
            <p:nvPr/>
          </p:nvSpPr>
          <p:spPr bwMode="auto">
            <a:xfrm>
              <a:off x="3826" y="1814"/>
              <a:ext cx="105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53"/>
            <p:cNvSpPr>
              <a:spLocks noChangeArrowheads="1"/>
            </p:cNvSpPr>
            <p:nvPr/>
          </p:nvSpPr>
          <p:spPr bwMode="auto">
            <a:xfrm>
              <a:off x="4115" y="1600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54"/>
            <p:cNvSpPr>
              <a:spLocks noChangeArrowheads="1"/>
            </p:cNvSpPr>
            <p:nvPr/>
          </p:nvSpPr>
          <p:spPr bwMode="auto">
            <a:xfrm>
              <a:off x="4643" y="1642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0" name="Group 139"/>
          <p:cNvGrpSpPr>
            <a:grpSpLocks/>
          </p:cNvGrpSpPr>
          <p:nvPr/>
        </p:nvGrpSpPr>
        <p:grpSpPr bwMode="auto">
          <a:xfrm>
            <a:off x="838200" y="2438400"/>
            <a:ext cx="2895600" cy="1604963"/>
            <a:chOff x="432" y="1728"/>
            <a:chExt cx="1824" cy="1011"/>
          </a:xfrm>
        </p:grpSpPr>
        <p:grpSp>
          <p:nvGrpSpPr>
            <p:cNvPr id="141" name="Group 98"/>
            <p:cNvGrpSpPr>
              <a:grpSpLocks/>
            </p:cNvGrpSpPr>
            <p:nvPr/>
          </p:nvGrpSpPr>
          <p:grpSpPr bwMode="auto">
            <a:xfrm>
              <a:off x="768" y="1728"/>
              <a:ext cx="528" cy="576"/>
              <a:chOff x="5136" y="3120"/>
              <a:chExt cx="624" cy="576"/>
            </a:xfrm>
          </p:grpSpPr>
          <p:sp>
            <p:nvSpPr>
              <p:cNvPr id="168" name="Oval 99"/>
              <p:cNvSpPr>
                <a:spLocks noChangeArrowheads="1"/>
              </p:cNvSpPr>
              <p:nvPr/>
            </p:nvSpPr>
            <p:spPr bwMode="auto">
              <a:xfrm>
                <a:off x="5136" y="3120"/>
                <a:ext cx="528" cy="576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Oval 100"/>
              <p:cNvSpPr>
                <a:spLocks noChangeArrowheads="1"/>
              </p:cNvSpPr>
              <p:nvPr/>
            </p:nvSpPr>
            <p:spPr bwMode="auto">
              <a:xfrm>
                <a:off x="5232" y="3120"/>
                <a:ext cx="528" cy="576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2" name="Group 93"/>
            <p:cNvGrpSpPr>
              <a:grpSpLocks/>
            </p:cNvGrpSpPr>
            <p:nvPr/>
          </p:nvGrpSpPr>
          <p:grpSpPr bwMode="auto">
            <a:xfrm>
              <a:off x="608" y="2352"/>
              <a:ext cx="245" cy="291"/>
              <a:chOff x="1872" y="3357"/>
              <a:chExt cx="245" cy="291"/>
            </a:xfrm>
          </p:grpSpPr>
          <p:grpSp>
            <p:nvGrpSpPr>
              <p:cNvPr id="164" name="Group 94"/>
              <p:cNvGrpSpPr>
                <a:grpSpLocks/>
              </p:cNvGrpSpPr>
              <p:nvPr/>
            </p:nvGrpSpPr>
            <p:grpSpPr bwMode="auto">
              <a:xfrm>
                <a:off x="1920" y="3456"/>
                <a:ext cx="197" cy="192"/>
                <a:chOff x="1920" y="3456"/>
                <a:chExt cx="197" cy="192"/>
              </a:xfrm>
            </p:grpSpPr>
            <p:sp>
              <p:nvSpPr>
                <p:cNvPr id="166" name="Oval 95"/>
                <p:cNvSpPr>
                  <a:spLocks noChangeArrowheads="1"/>
                </p:cNvSpPr>
                <p:nvPr/>
              </p:nvSpPr>
              <p:spPr bwMode="auto">
                <a:xfrm>
                  <a:off x="1920" y="3456"/>
                  <a:ext cx="149" cy="192"/>
                </a:xfrm>
                <a:prstGeom prst="ellipse">
                  <a:avLst/>
                </a:prstGeom>
                <a:solidFill>
                  <a:srgbClr val="000514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Oval 96"/>
                <p:cNvSpPr>
                  <a:spLocks noChangeArrowheads="1"/>
                </p:cNvSpPr>
                <p:nvPr/>
              </p:nvSpPr>
              <p:spPr bwMode="auto">
                <a:xfrm>
                  <a:off x="1968" y="3456"/>
                  <a:ext cx="149" cy="192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5" name="Freeform 97"/>
              <p:cNvSpPr>
                <a:spLocks/>
              </p:cNvSpPr>
              <p:nvPr/>
            </p:nvSpPr>
            <p:spPr bwMode="auto">
              <a:xfrm>
                <a:off x="1872" y="3357"/>
                <a:ext cx="225" cy="256"/>
              </a:xfrm>
              <a:custGeom>
                <a:avLst/>
                <a:gdLst/>
                <a:ahLst/>
                <a:cxnLst>
                  <a:cxn ang="0">
                    <a:pos x="400" y="208"/>
                  </a:cxn>
                  <a:cxn ang="0">
                    <a:pos x="448" y="496"/>
                  </a:cxn>
                  <a:cxn ang="0">
                    <a:pos x="256" y="448"/>
                  </a:cxn>
                  <a:cxn ang="0">
                    <a:pos x="256" y="208"/>
                  </a:cxn>
                  <a:cxn ang="0">
                    <a:pos x="112" y="160"/>
                  </a:cxn>
                  <a:cxn ang="0">
                    <a:pos x="112" y="448"/>
                  </a:cxn>
                  <a:cxn ang="0">
                    <a:pos x="16" y="256"/>
                  </a:cxn>
                  <a:cxn ang="0">
                    <a:pos x="64" y="16"/>
                  </a:cxn>
                  <a:cxn ang="0">
                    <a:pos x="400" y="160"/>
                  </a:cxn>
                </a:cxnLst>
                <a:rect l="0" t="0" r="r" b="b"/>
                <a:pathLst>
                  <a:path w="472" h="536">
                    <a:moveTo>
                      <a:pt x="400" y="208"/>
                    </a:moveTo>
                    <a:cubicBezTo>
                      <a:pt x="436" y="332"/>
                      <a:pt x="472" y="456"/>
                      <a:pt x="448" y="496"/>
                    </a:cubicBezTo>
                    <a:cubicBezTo>
                      <a:pt x="424" y="536"/>
                      <a:pt x="288" y="496"/>
                      <a:pt x="256" y="448"/>
                    </a:cubicBezTo>
                    <a:cubicBezTo>
                      <a:pt x="224" y="400"/>
                      <a:pt x="280" y="256"/>
                      <a:pt x="256" y="208"/>
                    </a:cubicBezTo>
                    <a:cubicBezTo>
                      <a:pt x="232" y="160"/>
                      <a:pt x="136" y="120"/>
                      <a:pt x="112" y="160"/>
                    </a:cubicBezTo>
                    <a:cubicBezTo>
                      <a:pt x="88" y="200"/>
                      <a:pt x="128" y="432"/>
                      <a:pt x="112" y="448"/>
                    </a:cubicBezTo>
                    <a:cubicBezTo>
                      <a:pt x="96" y="464"/>
                      <a:pt x="24" y="328"/>
                      <a:pt x="16" y="256"/>
                    </a:cubicBezTo>
                    <a:cubicBezTo>
                      <a:pt x="8" y="184"/>
                      <a:pt x="0" y="32"/>
                      <a:pt x="64" y="16"/>
                    </a:cubicBezTo>
                    <a:cubicBezTo>
                      <a:pt x="128" y="0"/>
                      <a:pt x="264" y="80"/>
                      <a:pt x="400" y="160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3" name="Group 92"/>
            <p:cNvGrpSpPr>
              <a:grpSpLocks/>
            </p:cNvGrpSpPr>
            <p:nvPr/>
          </p:nvGrpSpPr>
          <p:grpSpPr bwMode="auto">
            <a:xfrm>
              <a:off x="1040" y="2448"/>
              <a:ext cx="245" cy="291"/>
              <a:chOff x="1872" y="3357"/>
              <a:chExt cx="245" cy="291"/>
            </a:xfrm>
          </p:grpSpPr>
          <p:grpSp>
            <p:nvGrpSpPr>
              <p:cNvPr id="160" name="Group 89"/>
              <p:cNvGrpSpPr>
                <a:grpSpLocks/>
              </p:cNvGrpSpPr>
              <p:nvPr/>
            </p:nvGrpSpPr>
            <p:grpSpPr bwMode="auto">
              <a:xfrm>
                <a:off x="1920" y="3456"/>
                <a:ext cx="197" cy="192"/>
                <a:chOff x="1920" y="3456"/>
                <a:chExt cx="197" cy="192"/>
              </a:xfrm>
            </p:grpSpPr>
            <p:sp>
              <p:nvSpPr>
                <p:cNvPr id="162" name="Oval 4"/>
                <p:cNvSpPr>
                  <a:spLocks noChangeArrowheads="1"/>
                </p:cNvSpPr>
                <p:nvPr/>
              </p:nvSpPr>
              <p:spPr bwMode="auto">
                <a:xfrm>
                  <a:off x="1920" y="3456"/>
                  <a:ext cx="149" cy="192"/>
                </a:xfrm>
                <a:prstGeom prst="ellipse">
                  <a:avLst/>
                </a:prstGeom>
                <a:solidFill>
                  <a:srgbClr val="000514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Oval 5"/>
                <p:cNvSpPr>
                  <a:spLocks noChangeArrowheads="1"/>
                </p:cNvSpPr>
                <p:nvPr/>
              </p:nvSpPr>
              <p:spPr bwMode="auto">
                <a:xfrm>
                  <a:off x="1968" y="3456"/>
                  <a:ext cx="149" cy="192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1" name="Freeform 91"/>
              <p:cNvSpPr>
                <a:spLocks/>
              </p:cNvSpPr>
              <p:nvPr/>
            </p:nvSpPr>
            <p:spPr bwMode="auto">
              <a:xfrm>
                <a:off x="1872" y="3357"/>
                <a:ext cx="225" cy="256"/>
              </a:xfrm>
              <a:custGeom>
                <a:avLst/>
                <a:gdLst/>
                <a:ahLst/>
                <a:cxnLst>
                  <a:cxn ang="0">
                    <a:pos x="400" y="208"/>
                  </a:cxn>
                  <a:cxn ang="0">
                    <a:pos x="448" y="496"/>
                  </a:cxn>
                  <a:cxn ang="0">
                    <a:pos x="256" y="448"/>
                  </a:cxn>
                  <a:cxn ang="0">
                    <a:pos x="256" y="208"/>
                  </a:cxn>
                  <a:cxn ang="0">
                    <a:pos x="112" y="160"/>
                  </a:cxn>
                  <a:cxn ang="0">
                    <a:pos x="112" y="448"/>
                  </a:cxn>
                  <a:cxn ang="0">
                    <a:pos x="16" y="256"/>
                  </a:cxn>
                  <a:cxn ang="0">
                    <a:pos x="64" y="16"/>
                  </a:cxn>
                  <a:cxn ang="0">
                    <a:pos x="400" y="160"/>
                  </a:cxn>
                </a:cxnLst>
                <a:rect l="0" t="0" r="r" b="b"/>
                <a:pathLst>
                  <a:path w="472" h="536">
                    <a:moveTo>
                      <a:pt x="400" y="208"/>
                    </a:moveTo>
                    <a:cubicBezTo>
                      <a:pt x="436" y="332"/>
                      <a:pt x="472" y="456"/>
                      <a:pt x="448" y="496"/>
                    </a:cubicBezTo>
                    <a:cubicBezTo>
                      <a:pt x="424" y="536"/>
                      <a:pt x="288" y="496"/>
                      <a:pt x="256" y="448"/>
                    </a:cubicBezTo>
                    <a:cubicBezTo>
                      <a:pt x="224" y="400"/>
                      <a:pt x="280" y="256"/>
                      <a:pt x="256" y="208"/>
                    </a:cubicBezTo>
                    <a:cubicBezTo>
                      <a:pt x="232" y="160"/>
                      <a:pt x="136" y="120"/>
                      <a:pt x="112" y="160"/>
                    </a:cubicBezTo>
                    <a:cubicBezTo>
                      <a:pt x="88" y="200"/>
                      <a:pt x="128" y="432"/>
                      <a:pt x="112" y="448"/>
                    </a:cubicBezTo>
                    <a:cubicBezTo>
                      <a:pt x="96" y="464"/>
                      <a:pt x="24" y="328"/>
                      <a:pt x="16" y="256"/>
                    </a:cubicBezTo>
                    <a:cubicBezTo>
                      <a:pt x="8" y="184"/>
                      <a:pt x="0" y="32"/>
                      <a:pt x="64" y="16"/>
                    </a:cubicBezTo>
                    <a:cubicBezTo>
                      <a:pt x="128" y="0"/>
                      <a:pt x="264" y="80"/>
                      <a:pt x="400" y="160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4" name="Freeform 63"/>
            <p:cNvSpPr>
              <a:spLocks/>
            </p:cNvSpPr>
            <p:nvPr/>
          </p:nvSpPr>
          <p:spPr bwMode="auto">
            <a:xfrm>
              <a:off x="432" y="2245"/>
              <a:ext cx="1184" cy="35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288" y="320"/>
                </a:cxn>
                <a:cxn ang="0">
                  <a:pos x="960" y="464"/>
                </a:cxn>
                <a:cxn ang="0">
                  <a:pos x="1296" y="224"/>
                </a:cxn>
                <a:cxn ang="0">
                  <a:pos x="1104" y="32"/>
                </a:cxn>
                <a:cxn ang="0">
                  <a:pos x="48" y="32"/>
                </a:cxn>
              </a:cxnLst>
              <a:rect l="0" t="0" r="r" b="b"/>
              <a:pathLst>
                <a:path w="1296" h="464">
                  <a:moveTo>
                    <a:pt x="0" y="32"/>
                  </a:moveTo>
                  <a:cubicBezTo>
                    <a:pt x="64" y="140"/>
                    <a:pt x="128" y="248"/>
                    <a:pt x="288" y="320"/>
                  </a:cubicBezTo>
                  <a:lnTo>
                    <a:pt x="960" y="464"/>
                  </a:lnTo>
                  <a:lnTo>
                    <a:pt x="1296" y="224"/>
                  </a:lnTo>
                  <a:lnTo>
                    <a:pt x="1104" y="32"/>
                  </a:lnTo>
                  <a:cubicBezTo>
                    <a:pt x="896" y="0"/>
                    <a:pt x="472" y="16"/>
                    <a:pt x="48" y="32"/>
                  </a:cubicBezTo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Freeform 84"/>
            <p:cNvSpPr>
              <a:spLocks/>
            </p:cNvSpPr>
            <p:nvPr/>
          </p:nvSpPr>
          <p:spPr bwMode="auto">
            <a:xfrm>
              <a:off x="1296" y="1872"/>
              <a:ext cx="944" cy="720"/>
            </a:xfrm>
            <a:custGeom>
              <a:avLst/>
              <a:gdLst/>
              <a:ahLst/>
              <a:cxnLst>
                <a:cxn ang="0">
                  <a:pos x="32" y="480"/>
                </a:cxn>
                <a:cxn ang="0">
                  <a:pos x="32" y="672"/>
                </a:cxn>
                <a:cxn ang="0">
                  <a:pos x="224" y="576"/>
                </a:cxn>
                <a:cxn ang="0">
                  <a:pos x="944" y="144"/>
                </a:cxn>
                <a:cxn ang="0">
                  <a:pos x="944" y="0"/>
                </a:cxn>
              </a:cxnLst>
              <a:rect l="0" t="0" r="r" b="b"/>
              <a:pathLst>
                <a:path w="944" h="672">
                  <a:moveTo>
                    <a:pt x="32" y="480"/>
                  </a:moveTo>
                  <a:cubicBezTo>
                    <a:pt x="16" y="568"/>
                    <a:pt x="0" y="656"/>
                    <a:pt x="32" y="672"/>
                  </a:cubicBezTo>
                  <a:lnTo>
                    <a:pt x="224" y="576"/>
                  </a:lnTo>
                  <a:lnTo>
                    <a:pt x="944" y="144"/>
                  </a:lnTo>
                  <a:lnTo>
                    <a:pt x="944" y="0"/>
                  </a:lnTo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Freeform 64"/>
            <p:cNvSpPr>
              <a:spLocks/>
            </p:cNvSpPr>
            <p:nvPr/>
          </p:nvSpPr>
          <p:spPr bwMode="auto">
            <a:xfrm>
              <a:off x="432" y="1755"/>
              <a:ext cx="1810" cy="662"/>
            </a:xfrm>
            <a:custGeom>
              <a:avLst/>
              <a:gdLst/>
              <a:ahLst/>
              <a:cxnLst>
                <a:cxn ang="0">
                  <a:pos x="48" y="720"/>
                </a:cxn>
                <a:cxn ang="0">
                  <a:pos x="1056" y="912"/>
                </a:cxn>
                <a:cxn ang="0">
                  <a:pos x="1200" y="816"/>
                </a:cxn>
                <a:cxn ang="0">
                  <a:pos x="2112" y="192"/>
                </a:cxn>
                <a:cxn ang="0">
                  <a:pos x="1008" y="0"/>
                </a:cxn>
                <a:cxn ang="0">
                  <a:pos x="0" y="720"/>
                </a:cxn>
                <a:cxn ang="0">
                  <a:pos x="48" y="720"/>
                </a:cxn>
              </a:cxnLst>
              <a:rect l="0" t="0" r="r" b="b"/>
              <a:pathLst>
                <a:path w="2112" h="912">
                  <a:moveTo>
                    <a:pt x="48" y="720"/>
                  </a:moveTo>
                  <a:cubicBezTo>
                    <a:pt x="456" y="808"/>
                    <a:pt x="864" y="896"/>
                    <a:pt x="1056" y="912"/>
                  </a:cubicBezTo>
                  <a:lnTo>
                    <a:pt x="1200" y="816"/>
                  </a:lnTo>
                  <a:lnTo>
                    <a:pt x="2112" y="192"/>
                  </a:lnTo>
                  <a:lnTo>
                    <a:pt x="1008" y="0"/>
                  </a:lnTo>
                  <a:lnTo>
                    <a:pt x="0" y="720"/>
                  </a:lnTo>
                  <a:lnTo>
                    <a:pt x="48" y="720"/>
                  </a:lnTo>
                  <a:close/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Oval 75"/>
            <p:cNvSpPr>
              <a:spLocks noChangeArrowheads="1"/>
            </p:cNvSpPr>
            <p:nvPr/>
          </p:nvSpPr>
          <p:spPr bwMode="auto">
            <a:xfrm>
              <a:off x="582" y="2211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Oval 76"/>
            <p:cNvSpPr>
              <a:spLocks noChangeArrowheads="1"/>
            </p:cNvSpPr>
            <p:nvPr/>
          </p:nvSpPr>
          <p:spPr bwMode="auto">
            <a:xfrm>
              <a:off x="1092" y="2294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49" name="Group 101"/>
            <p:cNvGrpSpPr>
              <a:grpSpLocks/>
            </p:cNvGrpSpPr>
            <p:nvPr/>
          </p:nvGrpSpPr>
          <p:grpSpPr bwMode="auto">
            <a:xfrm>
              <a:off x="891" y="1728"/>
              <a:ext cx="965" cy="475"/>
              <a:chOff x="3307" y="3047"/>
              <a:chExt cx="1140" cy="644"/>
            </a:xfrm>
          </p:grpSpPr>
          <p:sp>
            <p:nvSpPr>
              <p:cNvPr id="153" name="Freeform 65"/>
              <p:cNvSpPr>
                <a:spLocks/>
              </p:cNvSpPr>
              <p:nvPr/>
            </p:nvSpPr>
            <p:spPr bwMode="auto">
              <a:xfrm>
                <a:off x="3936" y="3120"/>
                <a:ext cx="511" cy="553"/>
              </a:xfrm>
              <a:custGeom>
                <a:avLst/>
                <a:gdLst/>
                <a:ahLst/>
                <a:cxnLst>
                  <a:cxn ang="0">
                    <a:pos x="0" y="720"/>
                  </a:cxn>
                  <a:cxn ang="0">
                    <a:pos x="624" y="288"/>
                  </a:cxn>
                  <a:cxn ang="0">
                    <a:pos x="624" y="0"/>
                  </a:cxn>
                  <a:cxn ang="0">
                    <a:pos x="336" y="0"/>
                  </a:cxn>
                  <a:cxn ang="0">
                    <a:pos x="192" y="144"/>
                  </a:cxn>
                </a:cxnLst>
                <a:rect l="0" t="0" r="r" b="b"/>
                <a:pathLst>
                  <a:path w="624" h="720">
                    <a:moveTo>
                      <a:pt x="0" y="720"/>
                    </a:moveTo>
                    <a:cubicBezTo>
                      <a:pt x="260" y="564"/>
                      <a:pt x="520" y="408"/>
                      <a:pt x="624" y="288"/>
                    </a:cubicBezTo>
                    <a:lnTo>
                      <a:pt x="624" y="0"/>
                    </a:lnTo>
                    <a:lnTo>
                      <a:pt x="336" y="0"/>
                    </a:lnTo>
                    <a:cubicBezTo>
                      <a:pt x="264" y="24"/>
                      <a:pt x="228" y="84"/>
                      <a:pt x="192" y="144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6"/>
              <p:cNvSpPr>
                <a:spLocks/>
              </p:cNvSpPr>
              <p:nvPr/>
            </p:nvSpPr>
            <p:spPr bwMode="auto">
              <a:xfrm>
                <a:off x="3307" y="3047"/>
                <a:ext cx="1140" cy="644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768" y="816"/>
                  </a:cxn>
                  <a:cxn ang="0">
                    <a:pos x="768" y="528"/>
                  </a:cxn>
                  <a:cxn ang="0">
                    <a:pos x="1392" y="96"/>
                  </a:cxn>
                  <a:cxn ang="0">
                    <a:pos x="528" y="0"/>
                  </a:cxn>
                  <a:cxn ang="0">
                    <a:pos x="0" y="384"/>
                  </a:cxn>
                  <a:cxn ang="0">
                    <a:pos x="0" y="672"/>
                  </a:cxn>
                </a:cxnLst>
                <a:rect l="0" t="0" r="r" b="b"/>
                <a:pathLst>
                  <a:path w="1392" h="840">
                    <a:moveTo>
                      <a:pt x="0" y="672"/>
                    </a:moveTo>
                    <a:cubicBezTo>
                      <a:pt x="320" y="756"/>
                      <a:pt x="640" y="840"/>
                      <a:pt x="768" y="816"/>
                    </a:cubicBezTo>
                    <a:lnTo>
                      <a:pt x="768" y="528"/>
                    </a:lnTo>
                    <a:lnTo>
                      <a:pt x="1392" y="96"/>
                    </a:lnTo>
                    <a:lnTo>
                      <a:pt x="528" y="0"/>
                    </a:lnTo>
                    <a:lnTo>
                      <a:pt x="0" y="384"/>
                    </a:lnTo>
                    <a:lnTo>
                      <a:pt x="0" y="672"/>
                    </a:lnTo>
                    <a:close/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Line 67"/>
              <p:cNvSpPr>
                <a:spLocks noChangeShapeType="1"/>
              </p:cNvSpPr>
              <p:nvPr/>
            </p:nvSpPr>
            <p:spPr bwMode="auto">
              <a:xfrm>
                <a:off x="3307" y="3341"/>
                <a:ext cx="629" cy="1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Oval 77"/>
              <p:cNvSpPr>
                <a:spLocks noChangeArrowheads="1"/>
              </p:cNvSpPr>
              <p:nvPr/>
            </p:nvSpPr>
            <p:spPr bwMode="auto">
              <a:xfrm>
                <a:off x="3871" y="3348"/>
                <a:ext cx="106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Oval 78"/>
              <p:cNvSpPr>
                <a:spLocks noChangeArrowheads="1"/>
              </p:cNvSpPr>
              <p:nvPr/>
            </p:nvSpPr>
            <p:spPr bwMode="auto">
              <a:xfrm>
                <a:off x="3423" y="3290"/>
                <a:ext cx="105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Oval 79"/>
              <p:cNvSpPr>
                <a:spLocks noChangeArrowheads="1"/>
              </p:cNvSpPr>
              <p:nvPr/>
            </p:nvSpPr>
            <p:spPr bwMode="auto">
              <a:xfrm>
                <a:off x="3712" y="3076"/>
                <a:ext cx="106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Oval 80"/>
              <p:cNvSpPr>
                <a:spLocks noChangeArrowheads="1"/>
              </p:cNvSpPr>
              <p:nvPr/>
            </p:nvSpPr>
            <p:spPr bwMode="auto">
              <a:xfrm>
                <a:off x="4240" y="3118"/>
                <a:ext cx="106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0" name="Group 85"/>
            <p:cNvGrpSpPr>
              <a:grpSpLocks/>
            </p:cNvGrpSpPr>
            <p:nvPr/>
          </p:nvGrpSpPr>
          <p:grpSpPr bwMode="auto">
            <a:xfrm>
              <a:off x="1728" y="1872"/>
              <a:ext cx="528" cy="576"/>
              <a:chOff x="5136" y="3120"/>
              <a:chExt cx="624" cy="576"/>
            </a:xfrm>
          </p:grpSpPr>
          <p:sp>
            <p:nvSpPr>
              <p:cNvPr id="151" name="Oval 82"/>
              <p:cNvSpPr>
                <a:spLocks noChangeArrowheads="1"/>
              </p:cNvSpPr>
              <p:nvPr/>
            </p:nvSpPr>
            <p:spPr bwMode="auto">
              <a:xfrm>
                <a:off x="5136" y="3120"/>
                <a:ext cx="528" cy="576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Oval 83"/>
              <p:cNvSpPr>
                <a:spLocks noChangeArrowheads="1"/>
              </p:cNvSpPr>
              <p:nvPr/>
            </p:nvSpPr>
            <p:spPr bwMode="auto">
              <a:xfrm>
                <a:off x="5232" y="3120"/>
                <a:ext cx="528" cy="576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70" name="Group 140"/>
          <p:cNvGrpSpPr>
            <a:grpSpLocks/>
          </p:cNvGrpSpPr>
          <p:nvPr/>
        </p:nvGrpSpPr>
        <p:grpSpPr bwMode="auto">
          <a:xfrm>
            <a:off x="762000" y="4648200"/>
            <a:ext cx="3048000" cy="1600200"/>
            <a:chOff x="1728" y="2928"/>
            <a:chExt cx="1920" cy="1008"/>
          </a:xfrm>
        </p:grpSpPr>
        <p:grpSp>
          <p:nvGrpSpPr>
            <p:cNvPr id="171" name="Group 104"/>
            <p:cNvGrpSpPr>
              <a:grpSpLocks/>
            </p:cNvGrpSpPr>
            <p:nvPr/>
          </p:nvGrpSpPr>
          <p:grpSpPr bwMode="auto">
            <a:xfrm>
              <a:off x="2208" y="2928"/>
              <a:ext cx="528" cy="576"/>
              <a:chOff x="5136" y="3120"/>
              <a:chExt cx="624" cy="576"/>
            </a:xfrm>
          </p:grpSpPr>
          <p:sp>
            <p:nvSpPr>
              <p:cNvPr id="194" name="Oval 105"/>
              <p:cNvSpPr>
                <a:spLocks noChangeArrowheads="1"/>
              </p:cNvSpPr>
              <p:nvPr/>
            </p:nvSpPr>
            <p:spPr bwMode="auto">
              <a:xfrm>
                <a:off x="5136" y="3120"/>
                <a:ext cx="528" cy="576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Oval 106"/>
              <p:cNvSpPr>
                <a:spLocks noChangeArrowheads="1"/>
              </p:cNvSpPr>
              <p:nvPr/>
            </p:nvSpPr>
            <p:spPr bwMode="auto">
              <a:xfrm>
                <a:off x="5232" y="3120"/>
                <a:ext cx="528" cy="576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72" name="Group 136"/>
            <p:cNvGrpSpPr>
              <a:grpSpLocks/>
            </p:cNvGrpSpPr>
            <p:nvPr/>
          </p:nvGrpSpPr>
          <p:grpSpPr bwMode="auto">
            <a:xfrm>
              <a:off x="1776" y="3216"/>
              <a:ext cx="528" cy="576"/>
              <a:chOff x="5136" y="3120"/>
              <a:chExt cx="624" cy="576"/>
            </a:xfrm>
          </p:grpSpPr>
          <p:sp>
            <p:nvSpPr>
              <p:cNvPr id="192" name="Oval 137"/>
              <p:cNvSpPr>
                <a:spLocks noChangeArrowheads="1"/>
              </p:cNvSpPr>
              <p:nvPr/>
            </p:nvSpPr>
            <p:spPr bwMode="auto">
              <a:xfrm>
                <a:off x="5136" y="3120"/>
                <a:ext cx="528" cy="576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Oval 138"/>
              <p:cNvSpPr>
                <a:spLocks noChangeArrowheads="1"/>
              </p:cNvSpPr>
              <p:nvPr/>
            </p:nvSpPr>
            <p:spPr bwMode="auto">
              <a:xfrm>
                <a:off x="5232" y="3120"/>
                <a:ext cx="528" cy="576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73" name="Freeform 117"/>
            <p:cNvSpPr>
              <a:spLocks/>
            </p:cNvSpPr>
            <p:nvPr/>
          </p:nvSpPr>
          <p:spPr bwMode="auto">
            <a:xfrm>
              <a:off x="1728" y="3493"/>
              <a:ext cx="1184" cy="35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288" y="320"/>
                </a:cxn>
                <a:cxn ang="0">
                  <a:pos x="960" y="464"/>
                </a:cxn>
                <a:cxn ang="0">
                  <a:pos x="1296" y="224"/>
                </a:cxn>
                <a:cxn ang="0">
                  <a:pos x="1104" y="32"/>
                </a:cxn>
                <a:cxn ang="0">
                  <a:pos x="48" y="32"/>
                </a:cxn>
              </a:cxnLst>
              <a:rect l="0" t="0" r="r" b="b"/>
              <a:pathLst>
                <a:path w="1296" h="464">
                  <a:moveTo>
                    <a:pt x="0" y="32"/>
                  </a:moveTo>
                  <a:cubicBezTo>
                    <a:pt x="64" y="140"/>
                    <a:pt x="128" y="248"/>
                    <a:pt x="288" y="320"/>
                  </a:cubicBezTo>
                  <a:lnTo>
                    <a:pt x="960" y="464"/>
                  </a:lnTo>
                  <a:lnTo>
                    <a:pt x="1296" y="224"/>
                  </a:lnTo>
                  <a:lnTo>
                    <a:pt x="1104" y="32"/>
                  </a:lnTo>
                  <a:cubicBezTo>
                    <a:pt x="896" y="0"/>
                    <a:pt x="472" y="16"/>
                    <a:pt x="48" y="32"/>
                  </a:cubicBezTo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Freeform 118"/>
            <p:cNvSpPr>
              <a:spLocks/>
            </p:cNvSpPr>
            <p:nvPr/>
          </p:nvSpPr>
          <p:spPr bwMode="auto">
            <a:xfrm>
              <a:off x="2592" y="3120"/>
              <a:ext cx="944" cy="720"/>
            </a:xfrm>
            <a:custGeom>
              <a:avLst/>
              <a:gdLst/>
              <a:ahLst/>
              <a:cxnLst>
                <a:cxn ang="0">
                  <a:pos x="32" y="480"/>
                </a:cxn>
                <a:cxn ang="0">
                  <a:pos x="32" y="672"/>
                </a:cxn>
                <a:cxn ang="0">
                  <a:pos x="224" y="576"/>
                </a:cxn>
                <a:cxn ang="0">
                  <a:pos x="944" y="144"/>
                </a:cxn>
                <a:cxn ang="0">
                  <a:pos x="944" y="0"/>
                </a:cxn>
              </a:cxnLst>
              <a:rect l="0" t="0" r="r" b="b"/>
              <a:pathLst>
                <a:path w="944" h="672">
                  <a:moveTo>
                    <a:pt x="32" y="480"/>
                  </a:moveTo>
                  <a:cubicBezTo>
                    <a:pt x="16" y="568"/>
                    <a:pt x="0" y="656"/>
                    <a:pt x="32" y="672"/>
                  </a:cubicBezTo>
                  <a:lnTo>
                    <a:pt x="224" y="576"/>
                  </a:lnTo>
                  <a:lnTo>
                    <a:pt x="944" y="144"/>
                  </a:lnTo>
                  <a:lnTo>
                    <a:pt x="944" y="0"/>
                  </a:lnTo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Freeform 119"/>
            <p:cNvSpPr>
              <a:spLocks/>
            </p:cNvSpPr>
            <p:nvPr/>
          </p:nvSpPr>
          <p:spPr bwMode="auto">
            <a:xfrm>
              <a:off x="1728" y="3003"/>
              <a:ext cx="1810" cy="662"/>
            </a:xfrm>
            <a:custGeom>
              <a:avLst/>
              <a:gdLst/>
              <a:ahLst/>
              <a:cxnLst>
                <a:cxn ang="0">
                  <a:pos x="48" y="720"/>
                </a:cxn>
                <a:cxn ang="0">
                  <a:pos x="1056" y="912"/>
                </a:cxn>
                <a:cxn ang="0">
                  <a:pos x="1200" y="816"/>
                </a:cxn>
                <a:cxn ang="0">
                  <a:pos x="2112" y="192"/>
                </a:cxn>
                <a:cxn ang="0">
                  <a:pos x="1008" y="0"/>
                </a:cxn>
                <a:cxn ang="0">
                  <a:pos x="0" y="720"/>
                </a:cxn>
                <a:cxn ang="0">
                  <a:pos x="48" y="720"/>
                </a:cxn>
              </a:cxnLst>
              <a:rect l="0" t="0" r="r" b="b"/>
              <a:pathLst>
                <a:path w="2112" h="912">
                  <a:moveTo>
                    <a:pt x="48" y="720"/>
                  </a:moveTo>
                  <a:cubicBezTo>
                    <a:pt x="456" y="808"/>
                    <a:pt x="864" y="896"/>
                    <a:pt x="1056" y="912"/>
                  </a:cubicBezTo>
                  <a:lnTo>
                    <a:pt x="1200" y="816"/>
                  </a:lnTo>
                  <a:lnTo>
                    <a:pt x="2112" y="192"/>
                  </a:lnTo>
                  <a:lnTo>
                    <a:pt x="1008" y="0"/>
                  </a:lnTo>
                  <a:lnTo>
                    <a:pt x="0" y="720"/>
                  </a:lnTo>
                  <a:lnTo>
                    <a:pt x="48" y="720"/>
                  </a:lnTo>
                  <a:close/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Oval 120"/>
            <p:cNvSpPr>
              <a:spLocks noChangeArrowheads="1"/>
            </p:cNvSpPr>
            <p:nvPr/>
          </p:nvSpPr>
          <p:spPr bwMode="auto">
            <a:xfrm>
              <a:off x="1878" y="3459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Oval 121"/>
            <p:cNvSpPr>
              <a:spLocks noChangeArrowheads="1"/>
            </p:cNvSpPr>
            <p:nvPr/>
          </p:nvSpPr>
          <p:spPr bwMode="auto">
            <a:xfrm>
              <a:off x="2388" y="3542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78" name="Group 122"/>
            <p:cNvGrpSpPr>
              <a:grpSpLocks/>
            </p:cNvGrpSpPr>
            <p:nvPr/>
          </p:nvGrpSpPr>
          <p:grpSpPr bwMode="auto">
            <a:xfrm>
              <a:off x="2187" y="2976"/>
              <a:ext cx="965" cy="475"/>
              <a:chOff x="3307" y="3047"/>
              <a:chExt cx="1140" cy="644"/>
            </a:xfrm>
          </p:grpSpPr>
          <p:sp>
            <p:nvSpPr>
              <p:cNvPr id="185" name="Freeform 123"/>
              <p:cNvSpPr>
                <a:spLocks/>
              </p:cNvSpPr>
              <p:nvPr/>
            </p:nvSpPr>
            <p:spPr bwMode="auto">
              <a:xfrm>
                <a:off x="3936" y="3120"/>
                <a:ext cx="511" cy="553"/>
              </a:xfrm>
              <a:custGeom>
                <a:avLst/>
                <a:gdLst/>
                <a:ahLst/>
                <a:cxnLst>
                  <a:cxn ang="0">
                    <a:pos x="0" y="720"/>
                  </a:cxn>
                  <a:cxn ang="0">
                    <a:pos x="624" y="288"/>
                  </a:cxn>
                  <a:cxn ang="0">
                    <a:pos x="624" y="0"/>
                  </a:cxn>
                  <a:cxn ang="0">
                    <a:pos x="336" y="0"/>
                  </a:cxn>
                  <a:cxn ang="0">
                    <a:pos x="192" y="144"/>
                  </a:cxn>
                </a:cxnLst>
                <a:rect l="0" t="0" r="r" b="b"/>
                <a:pathLst>
                  <a:path w="624" h="720">
                    <a:moveTo>
                      <a:pt x="0" y="720"/>
                    </a:moveTo>
                    <a:cubicBezTo>
                      <a:pt x="260" y="564"/>
                      <a:pt x="520" y="408"/>
                      <a:pt x="624" y="288"/>
                    </a:cubicBezTo>
                    <a:lnTo>
                      <a:pt x="624" y="0"/>
                    </a:lnTo>
                    <a:lnTo>
                      <a:pt x="336" y="0"/>
                    </a:lnTo>
                    <a:cubicBezTo>
                      <a:pt x="264" y="24"/>
                      <a:pt x="228" y="84"/>
                      <a:pt x="192" y="144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Freeform 124"/>
              <p:cNvSpPr>
                <a:spLocks/>
              </p:cNvSpPr>
              <p:nvPr/>
            </p:nvSpPr>
            <p:spPr bwMode="auto">
              <a:xfrm>
                <a:off x="3307" y="3047"/>
                <a:ext cx="1140" cy="644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768" y="816"/>
                  </a:cxn>
                  <a:cxn ang="0">
                    <a:pos x="768" y="528"/>
                  </a:cxn>
                  <a:cxn ang="0">
                    <a:pos x="1392" y="96"/>
                  </a:cxn>
                  <a:cxn ang="0">
                    <a:pos x="528" y="0"/>
                  </a:cxn>
                  <a:cxn ang="0">
                    <a:pos x="0" y="384"/>
                  </a:cxn>
                  <a:cxn ang="0">
                    <a:pos x="0" y="672"/>
                  </a:cxn>
                </a:cxnLst>
                <a:rect l="0" t="0" r="r" b="b"/>
                <a:pathLst>
                  <a:path w="1392" h="840">
                    <a:moveTo>
                      <a:pt x="0" y="672"/>
                    </a:moveTo>
                    <a:cubicBezTo>
                      <a:pt x="320" y="756"/>
                      <a:pt x="640" y="840"/>
                      <a:pt x="768" y="816"/>
                    </a:cubicBezTo>
                    <a:lnTo>
                      <a:pt x="768" y="528"/>
                    </a:lnTo>
                    <a:lnTo>
                      <a:pt x="1392" y="96"/>
                    </a:lnTo>
                    <a:lnTo>
                      <a:pt x="528" y="0"/>
                    </a:lnTo>
                    <a:lnTo>
                      <a:pt x="0" y="384"/>
                    </a:lnTo>
                    <a:lnTo>
                      <a:pt x="0" y="672"/>
                    </a:lnTo>
                    <a:close/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Line 125"/>
              <p:cNvSpPr>
                <a:spLocks noChangeShapeType="1"/>
              </p:cNvSpPr>
              <p:nvPr/>
            </p:nvSpPr>
            <p:spPr bwMode="auto">
              <a:xfrm>
                <a:off x="3307" y="3341"/>
                <a:ext cx="629" cy="1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Oval 126"/>
              <p:cNvSpPr>
                <a:spLocks noChangeArrowheads="1"/>
              </p:cNvSpPr>
              <p:nvPr/>
            </p:nvSpPr>
            <p:spPr bwMode="auto">
              <a:xfrm>
                <a:off x="3871" y="3348"/>
                <a:ext cx="106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Oval 127"/>
              <p:cNvSpPr>
                <a:spLocks noChangeArrowheads="1"/>
              </p:cNvSpPr>
              <p:nvPr/>
            </p:nvSpPr>
            <p:spPr bwMode="auto">
              <a:xfrm>
                <a:off x="3423" y="3290"/>
                <a:ext cx="105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Oval 128"/>
              <p:cNvSpPr>
                <a:spLocks noChangeArrowheads="1"/>
              </p:cNvSpPr>
              <p:nvPr/>
            </p:nvSpPr>
            <p:spPr bwMode="auto">
              <a:xfrm>
                <a:off x="3712" y="3076"/>
                <a:ext cx="106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Oval 129"/>
              <p:cNvSpPr>
                <a:spLocks noChangeArrowheads="1"/>
              </p:cNvSpPr>
              <p:nvPr/>
            </p:nvSpPr>
            <p:spPr bwMode="auto">
              <a:xfrm>
                <a:off x="4240" y="3118"/>
                <a:ext cx="106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79" name="Group 130"/>
            <p:cNvGrpSpPr>
              <a:grpSpLocks/>
            </p:cNvGrpSpPr>
            <p:nvPr/>
          </p:nvGrpSpPr>
          <p:grpSpPr bwMode="auto">
            <a:xfrm>
              <a:off x="3120" y="3072"/>
              <a:ext cx="528" cy="576"/>
              <a:chOff x="5136" y="3120"/>
              <a:chExt cx="624" cy="576"/>
            </a:xfrm>
          </p:grpSpPr>
          <p:sp>
            <p:nvSpPr>
              <p:cNvPr id="183" name="Oval 131"/>
              <p:cNvSpPr>
                <a:spLocks noChangeArrowheads="1"/>
              </p:cNvSpPr>
              <p:nvPr/>
            </p:nvSpPr>
            <p:spPr bwMode="auto">
              <a:xfrm>
                <a:off x="5136" y="3120"/>
                <a:ext cx="528" cy="576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Oval 132"/>
              <p:cNvSpPr>
                <a:spLocks noChangeArrowheads="1"/>
              </p:cNvSpPr>
              <p:nvPr/>
            </p:nvSpPr>
            <p:spPr bwMode="auto">
              <a:xfrm>
                <a:off x="5232" y="3120"/>
                <a:ext cx="528" cy="576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0" name="Group 133"/>
            <p:cNvGrpSpPr>
              <a:grpSpLocks/>
            </p:cNvGrpSpPr>
            <p:nvPr/>
          </p:nvGrpSpPr>
          <p:grpSpPr bwMode="auto">
            <a:xfrm>
              <a:off x="2640" y="3360"/>
              <a:ext cx="528" cy="576"/>
              <a:chOff x="5136" y="3120"/>
              <a:chExt cx="624" cy="576"/>
            </a:xfrm>
          </p:grpSpPr>
          <p:sp>
            <p:nvSpPr>
              <p:cNvPr id="181" name="Oval 134"/>
              <p:cNvSpPr>
                <a:spLocks noChangeArrowheads="1"/>
              </p:cNvSpPr>
              <p:nvPr/>
            </p:nvSpPr>
            <p:spPr bwMode="auto">
              <a:xfrm>
                <a:off x="5136" y="3120"/>
                <a:ext cx="528" cy="576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Oval 135"/>
              <p:cNvSpPr>
                <a:spLocks noChangeArrowheads="1"/>
              </p:cNvSpPr>
              <p:nvPr/>
            </p:nvSpPr>
            <p:spPr bwMode="auto">
              <a:xfrm>
                <a:off x="5232" y="3120"/>
                <a:ext cx="528" cy="576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96" name="Group 173"/>
          <p:cNvGrpSpPr>
            <a:grpSpLocks/>
          </p:cNvGrpSpPr>
          <p:nvPr/>
        </p:nvGrpSpPr>
        <p:grpSpPr bwMode="auto">
          <a:xfrm>
            <a:off x="4876800" y="4648200"/>
            <a:ext cx="2895600" cy="1528763"/>
            <a:chOff x="288" y="2880"/>
            <a:chExt cx="1824" cy="963"/>
          </a:xfrm>
        </p:grpSpPr>
        <p:grpSp>
          <p:nvGrpSpPr>
            <p:cNvPr id="197" name="Group 144"/>
            <p:cNvGrpSpPr>
              <a:grpSpLocks/>
            </p:cNvGrpSpPr>
            <p:nvPr/>
          </p:nvGrpSpPr>
          <p:grpSpPr bwMode="auto">
            <a:xfrm>
              <a:off x="624" y="2880"/>
              <a:ext cx="528" cy="576"/>
              <a:chOff x="5136" y="3120"/>
              <a:chExt cx="624" cy="576"/>
            </a:xfrm>
          </p:grpSpPr>
          <p:sp>
            <p:nvSpPr>
              <p:cNvPr id="219" name="Oval 145"/>
              <p:cNvSpPr>
                <a:spLocks noChangeArrowheads="1"/>
              </p:cNvSpPr>
              <p:nvPr/>
            </p:nvSpPr>
            <p:spPr bwMode="auto">
              <a:xfrm>
                <a:off x="5136" y="3120"/>
                <a:ext cx="528" cy="576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0" name="Oval 146"/>
              <p:cNvSpPr>
                <a:spLocks noChangeArrowheads="1"/>
              </p:cNvSpPr>
              <p:nvPr/>
            </p:nvSpPr>
            <p:spPr bwMode="auto">
              <a:xfrm>
                <a:off x="5232" y="3120"/>
                <a:ext cx="528" cy="576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98" name="Group 147"/>
            <p:cNvGrpSpPr>
              <a:grpSpLocks/>
            </p:cNvGrpSpPr>
            <p:nvPr/>
          </p:nvGrpSpPr>
          <p:grpSpPr bwMode="auto">
            <a:xfrm>
              <a:off x="672" y="3552"/>
              <a:ext cx="245" cy="291"/>
              <a:chOff x="1872" y="3357"/>
              <a:chExt cx="245" cy="291"/>
            </a:xfrm>
          </p:grpSpPr>
          <p:grpSp>
            <p:nvGrpSpPr>
              <p:cNvPr id="215" name="Group 148"/>
              <p:cNvGrpSpPr>
                <a:grpSpLocks/>
              </p:cNvGrpSpPr>
              <p:nvPr/>
            </p:nvGrpSpPr>
            <p:grpSpPr bwMode="auto">
              <a:xfrm>
                <a:off x="1920" y="3456"/>
                <a:ext cx="197" cy="192"/>
                <a:chOff x="1920" y="3456"/>
                <a:chExt cx="197" cy="192"/>
              </a:xfrm>
            </p:grpSpPr>
            <p:sp>
              <p:nvSpPr>
                <p:cNvPr id="217" name="Oval 149"/>
                <p:cNvSpPr>
                  <a:spLocks noChangeArrowheads="1"/>
                </p:cNvSpPr>
                <p:nvPr/>
              </p:nvSpPr>
              <p:spPr bwMode="auto">
                <a:xfrm>
                  <a:off x="1920" y="3456"/>
                  <a:ext cx="149" cy="192"/>
                </a:xfrm>
                <a:prstGeom prst="ellipse">
                  <a:avLst/>
                </a:prstGeom>
                <a:solidFill>
                  <a:srgbClr val="000514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8" name="Oval 150"/>
                <p:cNvSpPr>
                  <a:spLocks noChangeArrowheads="1"/>
                </p:cNvSpPr>
                <p:nvPr/>
              </p:nvSpPr>
              <p:spPr bwMode="auto">
                <a:xfrm>
                  <a:off x="1968" y="3456"/>
                  <a:ext cx="149" cy="192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16" name="Freeform 151"/>
              <p:cNvSpPr>
                <a:spLocks/>
              </p:cNvSpPr>
              <p:nvPr/>
            </p:nvSpPr>
            <p:spPr bwMode="auto">
              <a:xfrm>
                <a:off x="1872" y="3357"/>
                <a:ext cx="225" cy="256"/>
              </a:xfrm>
              <a:custGeom>
                <a:avLst/>
                <a:gdLst/>
                <a:ahLst/>
                <a:cxnLst>
                  <a:cxn ang="0">
                    <a:pos x="400" y="208"/>
                  </a:cxn>
                  <a:cxn ang="0">
                    <a:pos x="448" y="496"/>
                  </a:cxn>
                  <a:cxn ang="0">
                    <a:pos x="256" y="448"/>
                  </a:cxn>
                  <a:cxn ang="0">
                    <a:pos x="256" y="208"/>
                  </a:cxn>
                  <a:cxn ang="0">
                    <a:pos x="112" y="160"/>
                  </a:cxn>
                  <a:cxn ang="0">
                    <a:pos x="112" y="448"/>
                  </a:cxn>
                  <a:cxn ang="0">
                    <a:pos x="16" y="256"/>
                  </a:cxn>
                  <a:cxn ang="0">
                    <a:pos x="64" y="16"/>
                  </a:cxn>
                  <a:cxn ang="0">
                    <a:pos x="400" y="160"/>
                  </a:cxn>
                </a:cxnLst>
                <a:rect l="0" t="0" r="r" b="b"/>
                <a:pathLst>
                  <a:path w="472" h="536">
                    <a:moveTo>
                      <a:pt x="400" y="208"/>
                    </a:moveTo>
                    <a:cubicBezTo>
                      <a:pt x="436" y="332"/>
                      <a:pt x="472" y="456"/>
                      <a:pt x="448" y="496"/>
                    </a:cubicBezTo>
                    <a:cubicBezTo>
                      <a:pt x="424" y="536"/>
                      <a:pt x="288" y="496"/>
                      <a:pt x="256" y="448"/>
                    </a:cubicBezTo>
                    <a:cubicBezTo>
                      <a:pt x="224" y="400"/>
                      <a:pt x="280" y="256"/>
                      <a:pt x="256" y="208"/>
                    </a:cubicBezTo>
                    <a:cubicBezTo>
                      <a:pt x="232" y="160"/>
                      <a:pt x="136" y="120"/>
                      <a:pt x="112" y="160"/>
                    </a:cubicBezTo>
                    <a:cubicBezTo>
                      <a:pt x="88" y="200"/>
                      <a:pt x="128" y="432"/>
                      <a:pt x="112" y="448"/>
                    </a:cubicBezTo>
                    <a:cubicBezTo>
                      <a:pt x="96" y="464"/>
                      <a:pt x="24" y="328"/>
                      <a:pt x="16" y="256"/>
                    </a:cubicBezTo>
                    <a:cubicBezTo>
                      <a:pt x="8" y="184"/>
                      <a:pt x="0" y="32"/>
                      <a:pt x="64" y="16"/>
                    </a:cubicBezTo>
                    <a:cubicBezTo>
                      <a:pt x="128" y="0"/>
                      <a:pt x="264" y="80"/>
                      <a:pt x="400" y="160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9" name="Freeform 157"/>
            <p:cNvSpPr>
              <a:spLocks/>
            </p:cNvSpPr>
            <p:nvPr/>
          </p:nvSpPr>
          <p:spPr bwMode="auto">
            <a:xfrm>
              <a:off x="288" y="3397"/>
              <a:ext cx="1184" cy="35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288" y="320"/>
                </a:cxn>
                <a:cxn ang="0">
                  <a:pos x="960" y="464"/>
                </a:cxn>
                <a:cxn ang="0">
                  <a:pos x="1296" y="224"/>
                </a:cxn>
                <a:cxn ang="0">
                  <a:pos x="1104" y="32"/>
                </a:cxn>
                <a:cxn ang="0">
                  <a:pos x="48" y="32"/>
                </a:cxn>
              </a:cxnLst>
              <a:rect l="0" t="0" r="r" b="b"/>
              <a:pathLst>
                <a:path w="1296" h="464">
                  <a:moveTo>
                    <a:pt x="0" y="32"/>
                  </a:moveTo>
                  <a:cubicBezTo>
                    <a:pt x="64" y="140"/>
                    <a:pt x="128" y="248"/>
                    <a:pt x="288" y="320"/>
                  </a:cubicBezTo>
                  <a:lnTo>
                    <a:pt x="960" y="464"/>
                  </a:lnTo>
                  <a:lnTo>
                    <a:pt x="1296" y="224"/>
                  </a:lnTo>
                  <a:lnTo>
                    <a:pt x="1104" y="32"/>
                  </a:lnTo>
                  <a:cubicBezTo>
                    <a:pt x="896" y="0"/>
                    <a:pt x="472" y="16"/>
                    <a:pt x="48" y="32"/>
                  </a:cubicBezTo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158"/>
            <p:cNvSpPr>
              <a:spLocks/>
            </p:cNvSpPr>
            <p:nvPr/>
          </p:nvSpPr>
          <p:spPr bwMode="auto">
            <a:xfrm>
              <a:off x="1152" y="3024"/>
              <a:ext cx="944" cy="720"/>
            </a:xfrm>
            <a:custGeom>
              <a:avLst/>
              <a:gdLst/>
              <a:ahLst/>
              <a:cxnLst>
                <a:cxn ang="0">
                  <a:pos x="32" y="480"/>
                </a:cxn>
                <a:cxn ang="0">
                  <a:pos x="32" y="672"/>
                </a:cxn>
                <a:cxn ang="0">
                  <a:pos x="224" y="576"/>
                </a:cxn>
                <a:cxn ang="0">
                  <a:pos x="944" y="144"/>
                </a:cxn>
                <a:cxn ang="0">
                  <a:pos x="944" y="0"/>
                </a:cxn>
              </a:cxnLst>
              <a:rect l="0" t="0" r="r" b="b"/>
              <a:pathLst>
                <a:path w="944" h="672">
                  <a:moveTo>
                    <a:pt x="32" y="480"/>
                  </a:moveTo>
                  <a:cubicBezTo>
                    <a:pt x="16" y="568"/>
                    <a:pt x="0" y="656"/>
                    <a:pt x="32" y="672"/>
                  </a:cubicBezTo>
                  <a:lnTo>
                    <a:pt x="224" y="576"/>
                  </a:lnTo>
                  <a:lnTo>
                    <a:pt x="944" y="144"/>
                  </a:lnTo>
                  <a:lnTo>
                    <a:pt x="944" y="0"/>
                  </a:lnTo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Freeform 159"/>
            <p:cNvSpPr>
              <a:spLocks/>
            </p:cNvSpPr>
            <p:nvPr/>
          </p:nvSpPr>
          <p:spPr bwMode="auto">
            <a:xfrm>
              <a:off x="288" y="2907"/>
              <a:ext cx="1810" cy="662"/>
            </a:xfrm>
            <a:custGeom>
              <a:avLst/>
              <a:gdLst/>
              <a:ahLst/>
              <a:cxnLst>
                <a:cxn ang="0">
                  <a:pos x="48" y="720"/>
                </a:cxn>
                <a:cxn ang="0">
                  <a:pos x="1056" y="912"/>
                </a:cxn>
                <a:cxn ang="0">
                  <a:pos x="1200" y="816"/>
                </a:cxn>
                <a:cxn ang="0">
                  <a:pos x="2112" y="192"/>
                </a:cxn>
                <a:cxn ang="0">
                  <a:pos x="1008" y="0"/>
                </a:cxn>
                <a:cxn ang="0">
                  <a:pos x="0" y="720"/>
                </a:cxn>
                <a:cxn ang="0">
                  <a:pos x="48" y="720"/>
                </a:cxn>
              </a:cxnLst>
              <a:rect l="0" t="0" r="r" b="b"/>
              <a:pathLst>
                <a:path w="2112" h="912">
                  <a:moveTo>
                    <a:pt x="48" y="720"/>
                  </a:moveTo>
                  <a:cubicBezTo>
                    <a:pt x="456" y="808"/>
                    <a:pt x="864" y="896"/>
                    <a:pt x="1056" y="912"/>
                  </a:cubicBezTo>
                  <a:lnTo>
                    <a:pt x="1200" y="816"/>
                  </a:lnTo>
                  <a:lnTo>
                    <a:pt x="2112" y="192"/>
                  </a:lnTo>
                  <a:lnTo>
                    <a:pt x="1008" y="0"/>
                  </a:lnTo>
                  <a:lnTo>
                    <a:pt x="0" y="720"/>
                  </a:lnTo>
                  <a:lnTo>
                    <a:pt x="48" y="720"/>
                  </a:lnTo>
                  <a:close/>
                </a:path>
              </a:pathLst>
            </a:cu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Oval 160"/>
            <p:cNvSpPr>
              <a:spLocks noChangeArrowheads="1"/>
            </p:cNvSpPr>
            <p:nvPr/>
          </p:nvSpPr>
          <p:spPr bwMode="auto">
            <a:xfrm>
              <a:off x="438" y="3363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Oval 161"/>
            <p:cNvSpPr>
              <a:spLocks noChangeArrowheads="1"/>
            </p:cNvSpPr>
            <p:nvPr/>
          </p:nvSpPr>
          <p:spPr bwMode="auto">
            <a:xfrm>
              <a:off x="948" y="3446"/>
              <a:ext cx="106" cy="53"/>
            </a:xfrm>
            <a:prstGeom prst="ellipse">
              <a:avLst/>
            </a:prstGeom>
            <a:solidFill>
              <a:srgbClr val="0005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04" name="Group 162"/>
            <p:cNvGrpSpPr>
              <a:grpSpLocks/>
            </p:cNvGrpSpPr>
            <p:nvPr/>
          </p:nvGrpSpPr>
          <p:grpSpPr bwMode="auto">
            <a:xfrm>
              <a:off x="747" y="2880"/>
              <a:ext cx="965" cy="475"/>
              <a:chOff x="3307" y="3047"/>
              <a:chExt cx="1140" cy="644"/>
            </a:xfrm>
          </p:grpSpPr>
          <p:sp>
            <p:nvSpPr>
              <p:cNvPr id="208" name="Freeform 163"/>
              <p:cNvSpPr>
                <a:spLocks/>
              </p:cNvSpPr>
              <p:nvPr/>
            </p:nvSpPr>
            <p:spPr bwMode="auto">
              <a:xfrm>
                <a:off x="3936" y="3120"/>
                <a:ext cx="511" cy="553"/>
              </a:xfrm>
              <a:custGeom>
                <a:avLst/>
                <a:gdLst/>
                <a:ahLst/>
                <a:cxnLst>
                  <a:cxn ang="0">
                    <a:pos x="0" y="720"/>
                  </a:cxn>
                  <a:cxn ang="0">
                    <a:pos x="624" y="288"/>
                  </a:cxn>
                  <a:cxn ang="0">
                    <a:pos x="624" y="0"/>
                  </a:cxn>
                  <a:cxn ang="0">
                    <a:pos x="336" y="0"/>
                  </a:cxn>
                  <a:cxn ang="0">
                    <a:pos x="192" y="144"/>
                  </a:cxn>
                </a:cxnLst>
                <a:rect l="0" t="0" r="r" b="b"/>
                <a:pathLst>
                  <a:path w="624" h="720">
                    <a:moveTo>
                      <a:pt x="0" y="720"/>
                    </a:moveTo>
                    <a:cubicBezTo>
                      <a:pt x="260" y="564"/>
                      <a:pt x="520" y="408"/>
                      <a:pt x="624" y="288"/>
                    </a:cubicBezTo>
                    <a:lnTo>
                      <a:pt x="624" y="0"/>
                    </a:lnTo>
                    <a:lnTo>
                      <a:pt x="336" y="0"/>
                    </a:lnTo>
                    <a:cubicBezTo>
                      <a:pt x="264" y="24"/>
                      <a:pt x="228" y="84"/>
                      <a:pt x="192" y="144"/>
                    </a:cubicBezTo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Freeform 164"/>
              <p:cNvSpPr>
                <a:spLocks/>
              </p:cNvSpPr>
              <p:nvPr/>
            </p:nvSpPr>
            <p:spPr bwMode="auto">
              <a:xfrm>
                <a:off x="3307" y="3047"/>
                <a:ext cx="1140" cy="644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768" y="816"/>
                  </a:cxn>
                  <a:cxn ang="0">
                    <a:pos x="768" y="528"/>
                  </a:cxn>
                  <a:cxn ang="0">
                    <a:pos x="1392" y="96"/>
                  </a:cxn>
                  <a:cxn ang="0">
                    <a:pos x="528" y="0"/>
                  </a:cxn>
                  <a:cxn ang="0">
                    <a:pos x="0" y="384"/>
                  </a:cxn>
                  <a:cxn ang="0">
                    <a:pos x="0" y="672"/>
                  </a:cxn>
                </a:cxnLst>
                <a:rect l="0" t="0" r="r" b="b"/>
                <a:pathLst>
                  <a:path w="1392" h="840">
                    <a:moveTo>
                      <a:pt x="0" y="672"/>
                    </a:moveTo>
                    <a:cubicBezTo>
                      <a:pt x="320" y="756"/>
                      <a:pt x="640" y="840"/>
                      <a:pt x="768" y="816"/>
                    </a:cubicBezTo>
                    <a:lnTo>
                      <a:pt x="768" y="528"/>
                    </a:lnTo>
                    <a:lnTo>
                      <a:pt x="1392" y="96"/>
                    </a:lnTo>
                    <a:lnTo>
                      <a:pt x="528" y="0"/>
                    </a:lnTo>
                    <a:lnTo>
                      <a:pt x="0" y="384"/>
                    </a:lnTo>
                    <a:lnTo>
                      <a:pt x="0" y="672"/>
                    </a:lnTo>
                    <a:close/>
                  </a:path>
                </a:pathLst>
              </a:cu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Line 165"/>
              <p:cNvSpPr>
                <a:spLocks noChangeShapeType="1"/>
              </p:cNvSpPr>
              <p:nvPr/>
            </p:nvSpPr>
            <p:spPr bwMode="auto">
              <a:xfrm>
                <a:off x="3307" y="3341"/>
                <a:ext cx="629" cy="1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Oval 166"/>
              <p:cNvSpPr>
                <a:spLocks noChangeArrowheads="1"/>
              </p:cNvSpPr>
              <p:nvPr/>
            </p:nvSpPr>
            <p:spPr bwMode="auto">
              <a:xfrm>
                <a:off x="3871" y="3348"/>
                <a:ext cx="106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Oval 167"/>
              <p:cNvSpPr>
                <a:spLocks noChangeArrowheads="1"/>
              </p:cNvSpPr>
              <p:nvPr/>
            </p:nvSpPr>
            <p:spPr bwMode="auto">
              <a:xfrm>
                <a:off x="3423" y="3290"/>
                <a:ext cx="105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Oval 168"/>
              <p:cNvSpPr>
                <a:spLocks noChangeArrowheads="1"/>
              </p:cNvSpPr>
              <p:nvPr/>
            </p:nvSpPr>
            <p:spPr bwMode="auto">
              <a:xfrm>
                <a:off x="3712" y="3076"/>
                <a:ext cx="106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Oval 169"/>
              <p:cNvSpPr>
                <a:spLocks noChangeArrowheads="1"/>
              </p:cNvSpPr>
              <p:nvPr/>
            </p:nvSpPr>
            <p:spPr bwMode="auto">
              <a:xfrm>
                <a:off x="4240" y="3118"/>
                <a:ext cx="106" cy="53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05" name="Group 170"/>
            <p:cNvGrpSpPr>
              <a:grpSpLocks/>
            </p:cNvGrpSpPr>
            <p:nvPr/>
          </p:nvGrpSpPr>
          <p:grpSpPr bwMode="auto">
            <a:xfrm>
              <a:off x="1584" y="3024"/>
              <a:ext cx="528" cy="576"/>
              <a:chOff x="5136" y="3120"/>
              <a:chExt cx="624" cy="576"/>
            </a:xfrm>
          </p:grpSpPr>
          <p:sp>
            <p:nvSpPr>
              <p:cNvPr id="206" name="Oval 171"/>
              <p:cNvSpPr>
                <a:spLocks noChangeArrowheads="1"/>
              </p:cNvSpPr>
              <p:nvPr/>
            </p:nvSpPr>
            <p:spPr bwMode="auto">
              <a:xfrm>
                <a:off x="5136" y="3120"/>
                <a:ext cx="528" cy="576"/>
              </a:xfrm>
              <a:prstGeom prst="ellipse">
                <a:avLst/>
              </a:prstGeom>
              <a:solidFill>
                <a:srgbClr val="00051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Oval 172"/>
              <p:cNvSpPr>
                <a:spLocks noChangeArrowheads="1"/>
              </p:cNvSpPr>
              <p:nvPr/>
            </p:nvSpPr>
            <p:spPr bwMode="auto">
              <a:xfrm>
                <a:off x="5232" y="3120"/>
                <a:ext cx="528" cy="576"/>
              </a:xfrm>
              <a:prstGeom prst="ellipse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轴承是可以直接购买的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轴承和轴承座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616AD-BAF7-4C3C-86A7-828CE671FEEF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367D-CCD5-4879-AF31-A9F4B87426FB}" type="slidenum">
              <a:rPr lang="en-US" altLang="zh-CN"/>
              <a:pPr/>
              <a:t>20</a:t>
            </a:fld>
            <a:endParaRPr lang="en-US" altLang="zh-CN"/>
          </a:p>
        </p:txBody>
      </p:sp>
      <p:pic>
        <p:nvPicPr>
          <p:cNvPr id="159748" name="Picture 4" descr="2006101616105298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286000"/>
            <a:ext cx="2057400" cy="1714500"/>
          </a:xfrm>
          <a:prstGeom prst="rect">
            <a:avLst/>
          </a:prstGeom>
          <a:noFill/>
        </p:spPr>
      </p:pic>
      <p:pic>
        <p:nvPicPr>
          <p:cNvPr id="159749" name="Picture 5" descr="2006916173814548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2286000"/>
            <a:ext cx="4572000" cy="3429000"/>
          </a:xfrm>
          <a:prstGeom prst="rect">
            <a:avLst/>
          </a:prstGeom>
          <a:noFill/>
        </p:spPr>
      </p:pic>
      <p:pic>
        <p:nvPicPr>
          <p:cNvPr id="159751" name="Picture 7" descr="hxzcc_4161926_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114800"/>
            <a:ext cx="25146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itchFamily="34" charset="-122"/>
              </a:rPr>
              <a:t>联轴器</a:t>
            </a:r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F037-2342-4932-B051-03D51A25A99A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机械篇</a:t>
            </a:r>
            <a:endParaRPr lang="en-US" altLang="zh-CN" dirty="0"/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A8C6-2CBF-485E-AC2C-AD5E58816BFA}" type="slidenum">
              <a:rPr lang="en-US" altLang="zh-CN"/>
              <a:pPr/>
              <a:t>21</a:t>
            </a:fld>
            <a:endParaRPr lang="en-US" altLang="zh-CN"/>
          </a:p>
        </p:txBody>
      </p:sp>
      <p:pic>
        <p:nvPicPr>
          <p:cNvPr id="245763" name="Picture 2" descr="C:\Documents and Settings\Shu Chang\桌面\实物组比赛机械结构讲座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95413"/>
            <a:ext cx="2971800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76200" y="3757613"/>
            <a:ext cx="3357563" cy="1881187"/>
            <a:chOff x="1571604" y="4576766"/>
            <a:chExt cx="3643338" cy="1733546"/>
          </a:xfrm>
        </p:grpSpPr>
        <p:sp>
          <p:nvSpPr>
            <p:cNvPr id="245765" name="Rectangle 4"/>
            <p:cNvSpPr>
              <a:spLocks noChangeArrowheads="1"/>
            </p:cNvSpPr>
            <p:nvPr/>
          </p:nvSpPr>
          <p:spPr bwMode="auto">
            <a:xfrm>
              <a:off x="1843495" y="4576766"/>
              <a:ext cx="3234874" cy="173354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srgbClr val="00206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45766" name="Rectangle 5"/>
            <p:cNvSpPr>
              <a:spLocks noChangeArrowheads="1"/>
            </p:cNvSpPr>
            <p:nvPr/>
          </p:nvSpPr>
          <p:spPr bwMode="auto">
            <a:xfrm>
              <a:off x="1843495" y="5065072"/>
              <a:ext cx="1590249" cy="7581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srgbClr val="00206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45767" name="Rectangle 6"/>
            <p:cNvSpPr>
              <a:spLocks noChangeArrowheads="1"/>
            </p:cNvSpPr>
            <p:nvPr/>
          </p:nvSpPr>
          <p:spPr bwMode="auto">
            <a:xfrm>
              <a:off x="3433743" y="4901507"/>
              <a:ext cx="1644626" cy="10828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srgbClr val="00206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1571604" y="5436956"/>
              <a:ext cx="3643338" cy="336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lgDash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b="1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245769" name="Rectangle 9"/>
            <p:cNvSpPr>
              <a:spLocks noChangeArrowheads="1"/>
            </p:cNvSpPr>
            <p:nvPr/>
          </p:nvSpPr>
          <p:spPr bwMode="auto">
            <a:xfrm>
              <a:off x="2227765" y="4576766"/>
              <a:ext cx="109964" cy="4883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srgbClr val="00206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45770" name="Rectangle 10"/>
            <p:cNvSpPr>
              <a:spLocks noChangeArrowheads="1"/>
            </p:cNvSpPr>
            <p:nvPr/>
          </p:nvSpPr>
          <p:spPr bwMode="auto">
            <a:xfrm>
              <a:off x="4255452" y="4576766"/>
              <a:ext cx="109964" cy="3247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srgbClr val="002060"/>
                </a:solidFill>
                <a:latin typeface="Arial" charset="0"/>
                <a:ea typeface="微软雅黑" pitchFamily="34" charset="-122"/>
              </a:endParaRPr>
            </a:p>
          </p:txBody>
        </p:sp>
      </p:grpSp>
      <p:pic>
        <p:nvPicPr>
          <p:cNvPr id="245784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2464792"/>
            <a:ext cx="51816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4139952" y="5157192"/>
            <a:ext cx="432048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latin typeface="Arial" charset="0"/>
                <a:ea typeface="微软雅黑" pitchFamily="34" charset="-122"/>
              </a:rPr>
              <a:t>把两种不同粗细的轴链接在一起，实现旋转的传递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常用电机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直流减速电机（适合“中控杯”底盘）</a:t>
            </a:r>
            <a:endParaRPr lang="en-US" altLang="zh-CN" dirty="0"/>
          </a:p>
          <a:p>
            <a:r>
              <a:rPr lang="zh-CN" altLang="en-US" dirty="0"/>
              <a:t>步进电机（适合“中控杯”底盘）</a:t>
            </a:r>
            <a:endParaRPr lang="en-US" altLang="zh-CN" dirty="0"/>
          </a:p>
          <a:p>
            <a:r>
              <a:rPr lang="zh-CN" altLang="en-US" dirty="0"/>
              <a:t>舵机（不适合底盘、适合执行机构）</a:t>
            </a:r>
            <a:endParaRPr lang="en-US" altLang="zh-CN" dirty="0"/>
          </a:p>
          <a:p>
            <a:r>
              <a:rPr lang="zh-CN" altLang="en-US" dirty="0"/>
              <a:t>直流无刷电机（适合快速移动底盘和叶浆）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D53B-3545-4CCA-BDA4-8251E9982CB3}" type="datetime10">
              <a:rPr lang="zh-CN" altLang="en-US" smtClean="0"/>
              <a:pPr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机械篇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7" name="图片 6" descr="1-13031210225941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17" t="9475" r="4880" b="13622"/>
          <a:stretch>
            <a:fillRect/>
          </a:stretch>
        </p:blipFill>
        <p:spPr>
          <a:xfrm>
            <a:off x="2915816" y="4365104"/>
            <a:ext cx="1944216" cy="1708553"/>
          </a:xfrm>
          <a:prstGeom prst="rect">
            <a:avLst/>
          </a:prstGeom>
        </p:spPr>
      </p:pic>
      <p:pic>
        <p:nvPicPr>
          <p:cNvPr id="8" name="图片 7" descr="16mm直流减速电机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8" y="4248472"/>
            <a:ext cx="2555776" cy="1916832"/>
          </a:xfrm>
          <a:prstGeom prst="rect">
            <a:avLst/>
          </a:prstGeom>
        </p:spPr>
      </p:pic>
      <p:pic>
        <p:nvPicPr>
          <p:cNvPr id="9" name="图片 8" descr="20140416105708-1966766239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43" r="34262"/>
          <a:stretch>
            <a:fillRect/>
          </a:stretch>
        </p:blipFill>
        <p:spPr>
          <a:xfrm>
            <a:off x="5004048" y="3996396"/>
            <a:ext cx="2088232" cy="2312924"/>
          </a:xfrm>
          <a:prstGeom prst="rect">
            <a:avLst/>
          </a:prstGeom>
        </p:spPr>
      </p:pic>
      <p:pic>
        <p:nvPicPr>
          <p:cNvPr id="10" name="图片 9" descr="T1m0SBFOBdXXXXXXXX_!!0-item_pic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256" y="4381756"/>
            <a:ext cx="2232248" cy="18555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6" descr="helic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0876" y="-318917"/>
            <a:ext cx="124554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各种常见机构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齿轮传动机构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AC6DE-2C17-4C56-82E8-E368BDC38DD4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57DD-BF88-406F-959A-114FA17D3C07}" type="slidenum">
              <a:rPr lang="en-US" altLang="zh-CN"/>
              <a:pPr/>
              <a:t>23</a:t>
            </a:fld>
            <a:endParaRPr lang="en-US" altLang="zh-CN"/>
          </a:p>
        </p:txBody>
      </p:sp>
      <p:pic>
        <p:nvPicPr>
          <p:cNvPr id="185348" name="Picture 4" descr="未命名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514600"/>
            <a:ext cx="2657475" cy="2486025"/>
          </a:xfrm>
          <a:prstGeom prst="rect">
            <a:avLst/>
          </a:prstGeom>
          <a:noFill/>
        </p:spPr>
      </p:pic>
      <p:pic>
        <p:nvPicPr>
          <p:cNvPr id="185349" name="Picture 5" descr="未命名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895600"/>
            <a:ext cx="3543300" cy="2057400"/>
          </a:xfrm>
          <a:prstGeom prst="rect">
            <a:avLst/>
          </a:prstGeom>
          <a:noFill/>
        </p:spPr>
      </p:pic>
      <p:pic>
        <p:nvPicPr>
          <p:cNvPr id="18" name="Picture 5" descr="C:\Documents and Settings\Administrator\桌面\锥齿轮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7" y="0"/>
            <a:ext cx="23622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齿轮箱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1457-3053-4A7F-9DF4-961753F4F7E7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7F2FC-BF06-41C0-BD2B-5CCFA6B63BF8}" type="slidenum">
              <a:rPr lang="en-US" altLang="zh-CN"/>
              <a:pPr/>
              <a:t>24</a:t>
            </a:fld>
            <a:endParaRPr lang="en-US" altLang="zh-CN"/>
          </a:p>
        </p:txBody>
      </p:sp>
      <p:pic>
        <p:nvPicPr>
          <p:cNvPr id="157700" name="Picture 4" descr="szhhx168_3203565_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667000"/>
            <a:ext cx="3048000" cy="2755900"/>
          </a:xfrm>
          <a:prstGeom prst="rect">
            <a:avLst/>
          </a:prstGeom>
          <a:noFill/>
        </p:spPr>
      </p:pic>
      <p:pic>
        <p:nvPicPr>
          <p:cNvPr id="157701" name="Picture 5" descr="1008431754_1_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667000"/>
            <a:ext cx="2743200" cy="2716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各种常见机构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皮带传动机构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B72-A344-4B3B-918E-9A0DD6313F96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429BA-BD67-4BA3-B785-AC32F1BB63DB}" type="slidenum">
              <a:rPr lang="en-US" altLang="zh-CN"/>
              <a:pPr/>
              <a:t>25</a:t>
            </a:fld>
            <a:endParaRPr lang="en-US" altLang="zh-CN"/>
          </a:p>
        </p:txBody>
      </p:sp>
      <p:pic>
        <p:nvPicPr>
          <p:cNvPr id="186372" name="Picture 4" descr="未命名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468996"/>
            <a:ext cx="5486400" cy="3244850"/>
          </a:xfrm>
          <a:prstGeom prst="rect">
            <a:avLst/>
          </a:prstGeom>
          <a:noFill/>
        </p:spPr>
      </p:pic>
      <p:grpSp>
        <p:nvGrpSpPr>
          <p:cNvPr id="16" name="Group 36"/>
          <p:cNvGrpSpPr>
            <a:grpSpLocks/>
          </p:cNvGrpSpPr>
          <p:nvPr/>
        </p:nvGrpSpPr>
        <p:grpSpPr bwMode="auto">
          <a:xfrm>
            <a:off x="7020272" y="1796008"/>
            <a:ext cx="1936750" cy="846138"/>
            <a:chOff x="2880" y="919"/>
            <a:chExt cx="2460" cy="1075"/>
          </a:xfrm>
        </p:grpSpPr>
        <p:grpSp>
          <p:nvGrpSpPr>
            <p:cNvPr id="17" name="Group 37"/>
            <p:cNvGrpSpPr>
              <a:grpSpLocks/>
            </p:cNvGrpSpPr>
            <p:nvPr/>
          </p:nvGrpSpPr>
          <p:grpSpPr bwMode="auto">
            <a:xfrm>
              <a:off x="2880" y="919"/>
              <a:ext cx="2460" cy="1075"/>
              <a:chOff x="2880" y="919"/>
              <a:chExt cx="2460" cy="1075"/>
            </a:xfrm>
          </p:grpSpPr>
          <p:sp>
            <p:nvSpPr>
              <p:cNvPr id="23" name="Line 38"/>
              <p:cNvSpPr>
                <a:spLocks noChangeShapeType="1"/>
              </p:cNvSpPr>
              <p:nvPr/>
            </p:nvSpPr>
            <p:spPr bwMode="auto">
              <a:xfrm>
                <a:off x="2880" y="1448"/>
                <a:ext cx="2460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Oval 39"/>
              <p:cNvSpPr>
                <a:spLocks noChangeArrowheads="1"/>
              </p:cNvSpPr>
              <p:nvPr/>
            </p:nvSpPr>
            <p:spPr bwMode="auto">
              <a:xfrm>
                <a:off x="4332" y="994"/>
                <a:ext cx="908" cy="908"/>
              </a:xfrm>
              <a:prstGeom prst="ellips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40"/>
              <p:cNvSpPr>
                <a:spLocks noChangeShapeType="1"/>
              </p:cNvSpPr>
              <p:nvPr/>
            </p:nvSpPr>
            <p:spPr bwMode="auto">
              <a:xfrm>
                <a:off x="3132" y="1185"/>
                <a:ext cx="0" cy="55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41"/>
              <p:cNvSpPr>
                <a:spLocks noChangeShapeType="1"/>
              </p:cNvSpPr>
              <p:nvPr/>
            </p:nvSpPr>
            <p:spPr bwMode="auto">
              <a:xfrm>
                <a:off x="4786" y="919"/>
                <a:ext cx="0" cy="1075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Oval 42"/>
              <p:cNvSpPr>
                <a:spLocks noChangeArrowheads="1"/>
              </p:cNvSpPr>
              <p:nvPr/>
            </p:nvSpPr>
            <p:spPr bwMode="auto">
              <a:xfrm>
                <a:off x="2937" y="1253"/>
                <a:ext cx="390" cy="39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Group 43"/>
            <p:cNvGrpSpPr>
              <a:grpSpLocks/>
            </p:cNvGrpSpPr>
            <p:nvPr/>
          </p:nvGrpSpPr>
          <p:grpSpPr bwMode="auto">
            <a:xfrm>
              <a:off x="2930" y="981"/>
              <a:ext cx="2322" cy="938"/>
              <a:chOff x="2930" y="981"/>
              <a:chExt cx="2322" cy="938"/>
            </a:xfrm>
          </p:grpSpPr>
          <p:sp>
            <p:nvSpPr>
              <p:cNvPr id="19" name="Line 44"/>
              <p:cNvSpPr>
                <a:spLocks noChangeShapeType="1"/>
              </p:cNvSpPr>
              <p:nvPr/>
            </p:nvSpPr>
            <p:spPr bwMode="auto">
              <a:xfrm flipV="1">
                <a:off x="3078" y="996"/>
                <a:ext cx="1622" cy="2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45"/>
              <p:cNvSpPr>
                <a:spLocks noChangeShapeType="1"/>
              </p:cNvSpPr>
              <p:nvPr/>
            </p:nvSpPr>
            <p:spPr bwMode="auto">
              <a:xfrm>
                <a:off x="3078" y="1645"/>
                <a:ext cx="1622" cy="2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2930" y="1255"/>
                <a:ext cx="148" cy="390"/>
              </a:xfrm>
              <a:custGeom>
                <a:avLst/>
                <a:gdLst>
                  <a:gd name="T0" fmla="*/ 2 w 194"/>
                  <a:gd name="T1" fmla="*/ 2 h 513"/>
                  <a:gd name="T2" fmla="*/ 2 w 194"/>
                  <a:gd name="T3" fmla="*/ 2 h 513"/>
                  <a:gd name="T4" fmla="*/ 2 w 194"/>
                  <a:gd name="T5" fmla="*/ 2 h 513"/>
                  <a:gd name="T6" fmla="*/ 2 w 194"/>
                  <a:gd name="T7" fmla="*/ 2 h 513"/>
                  <a:gd name="T8" fmla="*/ 2 w 194"/>
                  <a:gd name="T9" fmla="*/ 2 h 513"/>
                  <a:gd name="T10" fmla="*/ 2 w 194"/>
                  <a:gd name="T11" fmla="*/ 2 h 513"/>
                  <a:gd name="T12" fmla="*/ 2 w 194"/>
                  <a:gd name="T13" fmla="*/ 2 h 513"/>
                  <a:gd name="T14" fmla="*/ 2 w 194"/>
                  <a:gd name="T15" fmla="*/ 0 h 5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4"/>
                  <a:gd name="T25" fmla="*/ 0 h 513"/>
                  <a:gd name="T26" fmla="*/ 194 w 194"/>
                  <a:gd name="T27" fmla="*/ 513 h 51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4" h="513">
                    <a:moveTo>
                      <a:pt x="194" y="513"/>
                    </a:moveTo>
                    <a:cubicBezTo>
                      <a:pt x="182" y="507"/>
                      <a:pt x="142" y="491"/>
                      <a:pt x="122" y="477"/>
                    </a:cubicBezTo>
                    <a:cubicBezTo>
                      <a:pt x="102" y="463"/>
                      <a:pt x="88" y="453"/>
                      <a:pt x="71" y="429"/>
                    </a:cubicBezTo>
                    <a:cubicBezTo>
                      <a:pt x="54" y="405"/>
                      <a:pt x="31" y="369"/>
                      <a:pt x="20" y="333"/>
                    </a:cubicBezTo>
                    <a:cubicBezTo>
                      <a:pt x="9" y="297"/>
                      <a:pt x="0" y="250"/>
                      <a:pt x="5" y="211"/>
                    </a:cubicBezTo>
                    <a:cubicBezTo>
                      <a:pt x="10" y="172"/>
                      <a:pt x="27" y="133"/>
                      <a:pt x="48" y="101"/>
                    </a:cubicBezTo>
                    <a:cubicBezTo>
                      <a:pt x="68" y="69"/>
                      <a:pt x="106" y="36"/>
                      <a:pt x="130" y="19"/>
                    </a:cubicBezTo>
                    <a:cubicBezTo>
                      <a:pt x="154" y="2"/>
                      <a:pt x="181" y="4"/>
                      <a:pt x="194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Freeform 47"/>
              <p:cNvSpPr>
                <a:spLocks/>
              </p:cNvSpPr>
              <p:nvPr/>
            </p:nvSpPr>
            <p:spPr bwMode="auto">
              <a:xfrm flipH="1">
                <a:off x="4700" y="981"/>
                <a:ext cx="552" cy="938"/>
              </a:xfrm>
              <a:custGeom>
                <a:avLst/>
                <a:gdLst>
                  <a:gd name="T0" fmla="*/ 2 w 726"/>
                  <a:gd name="T1" fmla="*/ 2 h 1233"/>
                  <a:gd name="T2" fmla="*/ 2 w 726"/>
                  <a:gd name="T3" fmla="*/ 1 h 1233"/>
                  <a:gd name="T4" fmla="*/ 2 w 726"/>
                  <a:gd name="T5" fmla="*/ 2 h 1233"/>
                  <a:gd name="T6" fmla="*/ 2 w 726"/>
                  <a:gd name="T7" fmla="*/ 2 h 1233"/>
                  <a:gd name="T8" fmla="*/ 2 w 726"/>
                  <a:gd name="T9" fmla="*/ 2 h 1233"/>
                  <a:gd name="T10" fmla="*/ 2 w 726"/>
                  <a:gd name="T11" fmla="*/ 2 h 1233"/>
                  <a:gd name="T12" fmla="*/ 2 w 726"/>
                  <a:gd name="T13" fmla="*/ 2 h 1233"/>
                  <a:gd name="T14" fmla="*/ 1 w 726"/>
                  <a:gd name="T15" fmla="*/ 2 h 1233"/>
                  <a:gd name="T16" fmla="*/ 2 w 726"/>
                  <a:gd name="T17" fmla="*/ 3 h 1233"/>
                  <a:gd name="T18" fmla="*/ 2 w 726"/>
                  <a:gd name="T19" fmla="*/ 3 h 1233"/>
                  <a:gd name="T20" fmla="*/ 2 w 726"/>
                  <a:gd name="T21" fmla="*/ 4 h 1233"/>
                  <a:gd name="T22" fmla="*/ 2 w 726"/>
                  <a:gd name="T23" fmla="*/ 4 h 1233"/>
                  <a:gd name="T24" fmla="*/ 2 w 726"/>
                  <a:gd name="T25" fmla="*/ 4 h 1233"/>
                  <a:gd name="T26" fmla="*/ 2 w 726"/>
                  <a:gd name="T27" fmla="*/ 4 h 1233"/>
                  <a:gd name="T28" fmla="*/ 2 w 726"/>
                  <a:gd name="T29" fmla="*/ 4 h 12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26"/>
                  <a:gd name="T46" fmla="*/ 0 h 1233"/>
                  <a:gd name="T47" fmla="*/ 726 w 726"/>
                  <a:gd name="T48" fmla="*/ 1233 h 123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26" h="1233">
                    <a:moveTo>
                      <a:pt x="726" y="20"/>
                    </a:moveTo>
                    <a:cubicBezTo>
                      <a:pt x="702" y="17"/>
                      <a:pt x="630" y="0"/>
                      <a:pt x="580" y="1"/>
                    </a:cubicBezTo>
                    <a:cubicBezTo>
                      <a:pt x="530" y="2"/>
                      <a:pt x="477" y="10"/>
                      <a:pt x="424" y="28"/>
                    </a:cubicBezTo>
                    <a:cubicBezTo>
                      <a:pt x="371" y="46"/>
                      <a:pt x="309" y="76"/>
                      <a:pt x="262" y="109"/>
                    </a:cubicBezTo>
                    <a:cubicBezTo>
                      <a:pt x="215" y="142"/>
                      <a:pt x="171" y="189"/>
                      <a:pt x="139" y="226"/>
                    </a:cubicBezTo>
                    <a:cubicBezTo>
                      <a:pt x="107" y="263"/>
                      <a:pt x="86" y="297"/>
                      <a:pt x="67" y="334"/>
                    </a:cubicBezTo>
                    <a:cubicBezTo>
                      <a:pt x="48" y="371"/>
                      <a:pt x="33" y="402"/>
                      <a:pt x="22" y="448"/>
                    </a:cubicBezTo>
                    <a:cubicBezTo>
                      <a:pt x="11" y="494"/>
                      <a:pt x="1" y="556"/>
                      <a:pt x="1" y="610"/>
                    </a:cubicBezTo>
                    <a:cubicBezTo>
                      <a:pt x="1" y="664"/>
                      <a:pt x="0" y="711"/>
                      <a:pt x="22" y="775"/>
                    </a:cubicBezTo>
                    <a:cubicBezTo>
                      <a:pt x="44" y="839"/>
                      <a:pt x="92" y="936"/>
                      <a:pt x="136" y="994"/>
                    </a:cubicBezTo>
                    <a:cubicBezTo>
                      <a:pt x="180" y="1052"/>
                      <a:pt x="240" y="1093"/>
                      <a:pt x="284" y="1125"/>
                    </a:cubicBezTo>
                    <a:cubicBezTo>
                      <a:pt x="328" y="1157"/>
                      <a:pt x="348" y="1171"/>
                      <a:pt x="401" y="1188"/>
                    </a:cubicBezTo>
                    <a:cubicBezTo>
                      <a:pt x="454" y="1205"/>
                      <a:pt x="571" y="1221"/>
                      <a:pt x="605" y="1227"/>
                    </a:cubicBezTo>
                    <a:cubicBezTo>
                      <a:pt x="639" y="1233"/>
                      <a:pt x="585" y="1226"/>
                      <a:pt x="605" y="1224"/>
                    </a:cubicBezTo>
                    <a:cubicBezTo>
                      <a:pt x="625" y="1222"/>
                      <a:pt x="701" y="1216"/>
                      <a:pt x="726" y="1214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Group 48"/>
          <p:cNvGrpSpPr>
            <a:grpSpLocks/>
          </p:cNvGrpSpPr>
          <p:nvPr/>
        </p:nvGrpSpPr>
        <p:grpSpPr bwMode="auto">
          <a:xfrm>
            <a:off x="7096472" y="3091408"/>
            <a:ext cx="1866900" cy="815975"/>
            <a:chOff x="2976" y="2160"/>
            <a:chExt cx="2335" cy="1020"/>
          </a:xfrm>
        </p:grpSpPr>
        <p:sp>
          <p:nvSpPr>
            <p:cNvPr id="29" name="Line 49"/>
            <p:cNvSpPr>
              <a:spLocks noChangeShapeType="1"/>
            </p:cNvSpPr>
            <p:nvPr/>
          </p:nvSpPr>
          <p:spPr bwMode="auto">
            <a:xfrm>
              <a:off x="2976" y="2662"/>
              <a:ext cx="233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Oval 50"/>
            <p:cNvSpPr>
              <a:spLocks noChangeArrowheads="1"/>
            </p:cNvSpPr>
            <p:nvPr/>
          </p:nvSpPr>
          <p:spPr bwMode="auto">
            <a:xfrm>
              <a:off x="4354" y="2231"/>
              <a:ext cx="862" cy="862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51"/>
            <p:cNvSpPr>
              <a:spLocks noChangeShapeType="1"/>
            </p:cNvSpPr>
            <p:nvPr/>
          </p:nvSpPr>
          <p:spPr bwMode="auto">
            <a:xfrm>
              <a:off x="3215" y="2412"/>
              <a:ext cx="0" cy="52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52"/>
            <p:cNvSpPr>
              <a:spLocks noChangeShapeType="1"/>
            </p:cNvSpPr>
            <p:nvPr/>
          </p:nvSpPr>
          <p:spPr bwMode="auto">
            <a:xfrm>
              <a:off x="4785" y="2160"/>
              <a:ext cx="0" cy="102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Oval 53"/>
            <p:cNvSpPr>
              <a:spLocks noChangeArrowheads="1"/>
            </p:cNvSpPr>
            <p:nvPr/>
          </p:nvSpPr>
          <p:spPr bwMode="auto">
            <a:xfrm>
              <a:off x="3030" y="2477"/>
              <a:ext cx="370" cy="36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3249" y="2475"/>
              <a:ext cx="1350" cy="585"/>
            </a:xfrm>
            <a:custGeom>
              <a:avLst/>
              <a:gdLst>
                <a:gd name="T0" fmla="*/ 0 w 1350"/>
                <a:gd name="T1" fmla="*/ 0 h 585"/>
                <a:gd name="T2" fmla="*/ 1350 w 1350"/>
                <a:gd name="T3" fmla="*/ 585 h 585"/>
                <a:gd name="T4" fmla="*/ 0 60000 65536"/>
                <a:gd name="T5" fmla="*/ 0 60000 65536"/>
                <a:gd name="T6" fmla="*/ 0 w 1350"/>
                <a:gd name="T7" fmla="*/ 0 h 585"/>
                <a:gd name="T8" fmla="*/ 1350 w 1350"/>
                <a:gd name="T9" fmla="*/ 585 h 58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50" h="585">
                  <a:moveTo>
                    <a:pt x="0" y="0"/>
                  </a:moveTo>
                  <a:lnTo>
                    <a:pt x="1350" y="585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55"/>
            <p:cNvSpPr>
              <a:spLocks noChangeShapeType="1"/>
            </p:cNvSpPr>
            <p:nvPr/>
          </p:nvSpPr>
          <p:spPr bwMode="auto">
            <a:xfrm flipV="1">
              <a:off x="3201" y="2239"/>
              <a:ext cx="1454" cy="63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3024" y="2462"/>
              <a:ext cx="213" cy="400"/>
            </a:xfrm>
            <a:custGeom>
              <a:avLst/>
              <a:gdLst>
                <a:gd name="T0" fmla="*/ 174 w 213"/>
                <a:gd name="T1" fmla="*/ 400 h 400"/>
                <a:gd name="T2" fmla="*/ 117 w 213"/>
                <a:gd name="T3" fmla="*/ 385 h 400"/>
                <a:gd name="T4" fmla="*/ 88 w 213"/>
                <a:gd name="T5" fmla="*/ 361 h 400"/>
                <a:gd name="T6" fmla="*/ 51 w 213"/>
                <a:gd name="T7" fmla="*/ 326 h 400"/>
                <a:gd name="T8" fmla="*/ 14 w 213"/>
                <a:gd name="T9" fmla="*/ 257 h 400"/>
                <a:gd name="T10" fmla="*/ 4 w 213"/>
                <a:gd name="T11" fmla="*/ 169 h 400"/>
                <a:gd name="T12" fmla="*/ 35 w 213"/>
                <a:gd name="T13" fmla="*/ 89 h 400"/>
                <a:gd name="T14" fmla="*/ 94 w 213"/>
                <a:gd name="T15" fmla="*/ 30 h 400"/>
                <a:gd name="T16" fmla="*/ 147 w 213"/>
                <a:gd name="T17" fmla="*/ 4 h 400"/>
                <a:gd name="T18" fmla="*/ 213 w 213"/>
                <a:gd name="T19" fmla="*/ 7 h 4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"/>
                <a:gd name="T31" fmla="*/ 0 h 400"/>
                <a:gd name="T32" fmla="*/ 213 w 213"/>
                <a:gd name="T33" fmla="*/ 400 h 4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" h="400">
                  <a:moveTo>
                    <a:pt x="174" y="400"/>
                  </a:moveTo>
                  <a:cubicBezTo>
                    <a:pt x="165" y="398"/>
                    <a:pt x="131" y="392"/>
                    <a:pt x="117" y="385"/>
                  </a:cubicBezTo>
                  <a:cubicBezTo>
                    <a:pt x="103" y="378"/>
                    <a:pt x="99" y="371"/>
                    <a:pt x="88" y="361"/>
                  </a:cubicBezTo>
                  <a:cubicBezTo>
                    <a:pt x="77" y="351"/>
                    <a:pt x="64" y="344"/>
                    <a:pt x="51" y="326"/>
                  </a:cubicBezTo>
                  <a:cubicBezTo>
                    <a:pt x="39" y="309"/>
                    <a:pt x="22" y="283"/>
                    <a:pt x="14" y="257"/>
                  </a:cubicBezTo>
                  <a:cubicBezTo>
                    <a:pt x="6" y="231"/>
                    <a:pt x="0" y="197"/>
                    <a:pt x="4" y="169"/>
                  </a:cubicBezTo>
                  <a:cubicBezTo>
                    <a:pt x="7" y="140"/>
                    <a:pt x="19" y="112"/>
                    <a:pt x="35" y="89"/>
                  </a:cubicBezTo>
                  <a:cubicBezTo>
                    <a:pt x="49" y="66"/>
                    <a:pt x="75" y="44"/>
                    <a:pt x="94" y="30"/>
                  </a:cubicBezTo>
                  <a:cubicBezTo>
                    <a:pt x="113" y="16"/>
                    <a:pt x="127" y="8"/>
                    <a:pt x="147" y="4"/>
                  </a:cubicBezTo>
                  <a:cubicBezTo>
                    <a:pt x="167" y="0"/>
                    <a:pt x="199" y="6"/>
                    <a:pt x="213" y="7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Freeform 57"/>
            <p:cNvSpPr>
              <a:spLocks/>
            </p:cNvSpPr>
            <p:nvPr/>
          </p:nvSpPr>
          <p:spPr bwMode="auto">
            <a:xfrm>
              <a:off x="4578" y="2216"/>
              <a:ext cx="649" cy="893"/>
            </a:xfrm>
            <a:custGeom>
              <a:avLst/>
              <a:gdLst>
                <a:gd name="T0" fmla="*/ 78 w 649"/>
                <a:gd name="T1" fmla="*/ 22 h 893"/>
                <a:gd name="T2" fmla="*/ 153 w 649"/>
                <a:gd name="T3" fmla="*/ 4 h 893"/>
                <a:gd name="T4" fmla="*/ 230 w 649"/>
                <a:gd name="T5" fmla="*/ 3 h 893"/>
                <a:gd name="T6" fmla="*/ 343 w 649"/>
                <a:gd name="T7" fmla="*/ 22 h 893"/>
                <a:gd name="T8" fmla="*/ 460 w 649"/>
                <a:gd name="T9" fmla="*/ 81 h 893"/>
                <a:gd name="T10" fmla="*/ 549 w 649"/>
                <a:gd name="T11" fmla="*/ 165 h 893"/>
                <a:gd name="T12" fmla="*/ 601 w 649"/>
                <a:gd name="T13" fmla="*/ 243 h 893"/>
                <a:gd name="T14" fmla="*/ 633 w 649"/>
                <a:gd name="T15" fmla="*/ 326 h 893"/>
                <a:gd name="T16" fmla="*/ 648 w 649"/>
                <a:gd name="T17" fmla="*/ 443 h 893"/>
                <a:gd name="T18" fmla="*/ 633 w 649"/>
                <a:gd name="T19" fmla="*/ 562 h 893"/>
                <a:gd name="T20" fmla="*/ 551 w 649"/>
                <a:gd name="T21" fmla="*/ 720 h 893"/>
                <a:gd name="T22" fmla="*/ 444 w 649"/>
                <a:gd name="T23" fmla="*/ 815 h 893"/>
                <a:gd name="T24" fmla="*/ 360 w 649"/>
                <a:gd name="T25" fmla="*/ 860 h 893"/>
                <a:gd name="T26" fmla="*/ 212 w 649"/>
                <a:gd name="T27" fmla="*/ 889 h 893"/>
                <a:gd name="T28" fmla="*/ 212 w 649"/>
                <a:gd name="T29" fmla="*/ 886 h 893"/>
                <a:gd name="T30" fmla="*/ 0 w 649"/>
                <a:gd name="T31" fmla="*/ 850 h 89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9"/>
                <a:gd name="T49" fmla="*/ 0 h 893"/>
                <a:gd name="T50" fmla="*/ 649 w 649"/>
                <a:gd name="T51" fmla="*/ 893 h 89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9" h="893">
                  <a:moveTo>
                    <a:pt x="78" y="22"/>
                  </a:moveTo>
                  <a:cubicBezTo>
                    <a:pt x="90" y="19"/>
                    <a:pt x="128" y="7"/>
                    <a:pt x="153" y="4"/>
                  </a:cubicBezTo>
                  <a:cubicBezTo>
                    <a:pt x="178" y="1"/>
                    <a:pt x="198" y="0"/>
                    <a:pt x="230" y="3"/>
                  </a:cubicBezTo>
                  <a:cubicBezTo>
                    <a:pt x="262" y="6"/>
                    <a:pt x="305" y="9"/>
                    <a:pt x="343" y="22"/>
                  </a:cubicBezTo>
                  <a:cubicBezTo>
                    <a:pt x="381" y="35"/>
                    <a:pt x="426" y="57"/>
                    <a:pt x="460" y="81"/>
                  </a:cubicBezTo>
                  <a:cubicBezTo>
                    <a:pt x="494" y="105"/>
                    <a:pt x="526" y="139"/>
                    <a:pt x="549" y="165"/>
                  </a:cubicBezTo>
                  <a:cubicBezTo>
                    <a:pt x="572" y="192"/>
                    <a:pt x="587" y="217"/>
                    <a:pt x="601" y="243"/>
                  </a:cubicBezTo>
                  <a:cubicBezTo>
                    <a:pt x="614" y="270"/>
                    <a:pt x="625" y="292"/>
                    <a:pt x="633" y="326"/>
                  </a:cubicBezTo>
                  <a:cubicBezTo>
                    <a:pt x="641" y="359"/>
                    <a:pt x="648" y="404"/>
                    <a:pt x="648" y="443"/>
                  </a:cubicBezTo>
                  <a:cubicBezTo>
                    <a:pt x="648" y="482"/>
                    <a:pt x="649" y="516"/>
                    <a:pt x="633" y="562"/>
                  </a:cubicBezTo>
                  <a:cubicBezTo>
                    <a:pt x="617" y="608"/>
                    <a:pt x="583" y="678"/>
                    <a:pt x="551" y="720"/>
                  </a:cubicBezTo>
                  <a:cubicBezTo>
                    <a:pt x="519" y="762"/>
                    <a:pt x="476" y="792"/>
                    <a:pt x="444" y="815"/>
                  </a:cubicBezTo>
                  <a:cubicBezTo>
                    <a:pt x="412" y="838"/>
                    <a:pt x="398" y="848"/>
                    <a:pt x="360" y="860"/>
                  </a:cubicBezTo>
                  <a:cubicBezTo>
                    <a:pt x="321" y="873"/>
                    <a:pt x="237" y="884"/>
                    <a:pt x="212" y="889"/>
                  </a:cubicBezTo>
                  <a:cubicBezTo>
                    <a:pt x="188" y="893"/>
                    <a:pt x="247" y="892"/>
                    <a:pt x="212" y="886"/>
                  </a:cubicBezTo>
                  <a:cubicBezTo>
                    <a:pt x="177" y="880"/>
                    <a:pt x="44" y="858"/>
                    <a:pt x="0" y="85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" name="Group 63"/>
          <p:cNvGrpSpPr>
            <a:grpSpLocks/>
          </p:cNvGrpSpPr>
          <p:nvPr/>
        </p:nvGrpSpPr>
        <p:grpSpPr bwMode="auto">
          <a:xfrm>
            <a:off x="7125047" y="4474121"/>
            <a:ext cx="1571625" cy="827087"/>
            <a:chOff x="3028" y="3133"/>
            <a:chExt cx="1495" cy="787"/>
          </a:xfrm>
        </p:grpSpPr>
        <p:sp>
          <p:nvSpPr>
            <p:cNvPr id="39" name="Line 64"/>
            <p:cNvSpPr>
              <a:spLocks noChangeShapeType="1"/>
            </p:cNvSpPr>
            <p:nvPr/>
          </p:nvSpPr>
          <p:spPr bwMode="auto">
            <a:xfrm>
              <a:off x="3028" y="3491"/>
              <a:ext cx="62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65"/>
            <p:cNvSpPr>
              <a:spLocks noChangeShapeType="1"/>
            </p:cNvSpPr>
            <p:nvPr/>
          </p:nvSpPr>
          <p:spPr bwMode="auto">
            <a:xfrm>
              <a:off x="4392" y="3133"/>
              <a:ext cx="0" cy="7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Oval 66"/>
            <p:cNvSpPr>
              <a:spLocks noChangeArrowheads="1"/>
            </p:cNvSpPr>
            <p:nvPr/>
          </p:nvSpPr>
          <p:spPr bwMode="auto">
            <a:xfrm>
              <a:off x="3082" y="3306"/>
              <a:ext cx="370" cy="36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67"/>
            <p:cNvSpPr>
              <a:spLocks noChangeShapeType="1"/>
            </p:cNvSpPr>
            <p:nvPr/>
          </p:nvSpPr>
          <p:spPr bwMode="auto">
            <a:xfrm>
              <a:off x="3267" y="3219"/>
              <a:ext cx="0" cy="52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Freeform 68"/>
            <p:cNvSpPr>
              <a:spLocks/>
            </p:cNvSpPr>
            <p:nvPr/>
          </p:nvSpPr>
          <p:spPr bwMode="auto">
            <a:xfrm>
              <a:off x="3062" y="3293"/>
              <a:ext cx="226" cy="394"/>
            </a:xfrm>
            <a:custGeom>
              <a:avLst/>
              <a:gdLst>
                <a:gd name="T0" fmla="*/ 193 w 226"/>
                <a:gd name="T1" fmla="*/ 394 h 394"/>
                <a:gd name="T2" fmla="*/ 102 w 226"/>
                <a:gd name="T3" fmla="*/ 359 h 394"/>
                <a:gd name="T4" fmla="*/ 52 w 226"/>
                <a:gd name="T5" fmla="*/ 325 h 394"/>
                <a:gd name="T6" fmla="*/ 19 w 226"/>
                <a:gd name="T7" fmla="*/ 256 h 394"/>
                <a:gd name="T8" fmla="*/ 4 w 226"/>
                <a:gd name="T9" fmla="*/ 163 h 394"/>
                <a:gd name="T10" fmla="*/ 43 w 226"/>
                <a:gd name="T11" fmla="*/ 79 h 394"/>
                <a:gd name="T12" fmla="*/ 94 w 226"/>
                <a:gd name="T13" fmla="*/ 25 h 394"/>
                <a:gd name="T14" fmla="*/ 163 w 226"/>
                <a:gd name="T15" fmla="*/ 4 h 394"/>
                <a:gd name="T16" fmla="*/ 226 w 226"/>
                <a:gd name="T17" fmla="*/ 1 h 3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6"/>
                <a:gd name="T28" fmla="*/ 0 h 394"/>
                <a:gd name="T29" fmla="*/ 226 w 226"/>
                <a:gd name="T30" fmla="*/ 394 h 3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6" h="394">
                  <a:moveTo>
                    <a:pt x="193" y="394"/>
                  </a:moveTo>
                  <a:cubicBezTo>
                    <a:pt x="178" y="388"/>
                    <a:pt x="125" y="370"/>
                    <a:pt x="102" y="359"/>
                  </a:cubicBezTo>
                  <a:cubicBezTo>
                    <a:pt x="79" y="348"/>
                    <a:pt x="66" y="342"/>
                    <a:pt x="52" y="325"/>
                  </a:cubicBezTo>
                  <a:cubicBezTo>
                    <a:pt x="38" y="308"/>
                    <a:pt x="27" y="283"/>
                    <a:pt x="19" y="256"/>
                  </a:cubicBezTo>
                  <a:cubicBezTo>
                    <a:pt x="11" y="229"/>
                    <a:pt x="0" y="192"/>
                    <a:pt x="4" y="163"/>
                  </a:cubicBezTo>
                  <a:cubicBezTo>
                    <a:pt x="8" y="134"/>
                    <a:pt x="28" y="102"/>
                    <a:pt x="43" y="79"/>
                  </a:cubicBezTo>
                  <a:cubicBezTo>
                    <a:pt x="58" y="56"/>
                    <a:pt x="74" y="37"/>
                    <a:pt x="94" y="25"/>
                  </a:cubicBezTo>
                  <a:cubicBezTo>
                    <a:pt x="114" y="13"/>
                    <a:pt x="141" y="8"/>
                    <a:pt x="163" y="4"/>
                  </a:cubicBezTo>
                  <a:cubicBezTo>
                    <a:pt x="185" y="0"/>
                    <a:pt x="213" y="2"/>
                    <a:pt x="226" y="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69"/>
            <p:cNvSpPr>
              <a:spLocks noChangeShapeType="1"/>
            </p:cNvSpPr>
            <p:nvPr/>
          </p:nvSpPr>
          <p:spPr bwMode="auto">
            <a:xfrm>
              <a:off x="3273" y="3291"/>
              <a:ext cx="1247" cy="20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Rectangle 70"/>
            <p:cNvSpPr>
              <a:spLocks noChangeArrowheads="1"/>
            </p:cNvSpPr>
            <p:nvPr/>
          </p:nvSpPr>
          <p:spPr bwMode="auto">
            <a:xfrm>
              <a:off x="4267" y="3289"/>
              <a:ext cx="222" cy="477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Line 71"/>
            <p:cNvSpPr>
              <a:spLocks noChangeShapeType="1"/>
            </p:cNvSpPr>
            <p:nvPr/>
          </p:nvSpPr>
          <p:spPr bwMode="auto">
            <a:xfrm flipV="1">
              <a:off x="3267" y="3511"/>
              <a:ext cx="1256" cy="17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7706072" y="171980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934672" y="309140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629872" y="446300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各种常见机构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带传动的张紧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EEBB5-20DC-4007-879E-AF983A7CD720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0721-0256-4A78-A2A2-3DECAB8CDFF7}" type="slidenum">
              <a:rPr lang="en-US" altLang="zh-CN"/>
              <a:pPr/>
              <a:t>26</a:t>
            </a:fld>
            <a:endParaRPr lang="en-US" altLang="zh-CN"/>
          </a:p>
        </p:txBody>
      </p:sp>
      <p:pic>
        <p:nvPicPr>
          <p:cNvPr id="189444" name="Picture 4" descr="未命名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514600"/>
            <a:ext cx="3179763" cy="3429000"/>
          </a:xfrm>
          <a:prstGeom prst="rect">
            <a:avLst/>
          </a:prstGeom>
          <a:noFill/>
        </p:spPr>
      </p:pic>
      <p:pic>
        <p:nvPicPr>
          <p:cNvPr id="189445" name="Picture 5" descr="未命名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514600"/>
            <a:ext cx="4143375" cy="2847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319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790" y="81995"/>
            <a:ext cx="2730209" cy="1221010"/>
          </a:xfrm>
          <a:prstGeom prst="rect">
            <a:avLst/>
          </a:prstGeom>
          <a:noFill/>
          <a:ln>
            <a:noFill/>
          </a:ln>
          <a:effectLst>
            <a:prstShdw prst="shdw17" dist="17961">
              <a:schemeClr val="bg1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各种常见机构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链条传动机构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ABDD-B6B8-47EE-A005-BACE57271090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64527-1821-4F2C-BE4B-9F453E9AB0F6}" type="slidenum">
              <a:rPr lang="en-US" altLang="zh-CN"/>
              <a:pPr/>
              <a:t>27</a:t>
            </a:fld>
            <a:endParaRPr lang="en-US" altLang="zh-CN"/>
          </a:p>
        </p:txBody>
      </p:sp>
      <p:pic>
        <p:nvPicPr>
          <p:cNvPr id="187396" name="Picture 4" descr="未命名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514600"/>
            <a:ext cx="5286375" cy="3371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21" name="Picture 5" descr="未命名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819400"/>
            <a:ext cx="5791200" cy="3051175"/>
          </a:xfrm>
          <a:prstGeom prst="rect">
            <a:avLst/>
          </a:prstGeom>
          <a:noFill/>
        </p:spPr>
      </p:pic>
      <p:pic>
        <p:nvPicPr>
          <p:cNvPr id="17" name="Picture 41" descr="http://www.transmissionbelt.com/news/1110/111004.files/image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032"/>
            <a:ext cx="2123728" cy="298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0" name="Picture 4" descr="class_img_122"/>
          <p:cNvPicPr>
            <a:picLocks noChangeAspect="1" noChangeArrowheads="1"/>
          </p:cNvPicPr>
          <p:nvPr/>
        </p:nvPicPr>
        <p:blipFill rotWithShape="1">
          <a:blip r:embed="rId4" cstate="print"/>
          <a:srcRect t="11326" b="10628"/>
          <a:stretch/>
        </p:blipFill>
        <p:spPr bwMode="auto">
          <a:xfrm>
            <a:off x="0" y="-264"/>
            <a:ext cx="1757083" cy="1371346"/>
          </a:xfrm>
          <a:prstGeom prst="rect">
            <a:avLst/>
          </a:prstGeom>
          <a:noFill/>
        </p:spPr>
      </p:pic>
      <p:sp>
        <p:nvSpPr>
          <p:cNvPr id="1884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各种常见机构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同步带传动机构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4E0E-F7F9-41F4-893C-4AC3A043FBFE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8022E-A5ED-4969-9EBD-ED789A2B98B5}" type="slidenum">
              <a:rPr lang="en-US" altLang="zh-CN"/>
              <a:pPr/>
              <a:t>28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各种常见机构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蜗杆蜗轮</a:t>
            </a:r>
            <a:r>
              <a:rPr lang="zh-CN" altLang="en-US" dirty="0"/>
              <a:t>机构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6230-826C-4755-AB79-F39C6A581951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F13C-7F42-4D56-9961-9EDEEC8A481C}" type="slidenum">
              <a:rPr lang="en-US" altLang="zh-CN"/>
              <a:pPr/>
              <a:t>29</a:t>
            </a:fld>
            <a:endParaRPr lang="en-US" altLang="zh-CN"/>
          </a:p>
        </p:txBody>
      </p:sp>
      <p:pic>
        <p:nvPicPr>
          <p:cNvPr id="190468" name="Picture 4" descr="未命名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86000"/>
            <a:ext cx="5924550" cy="3819525"/>
          </a:xfrm>
          <a:prstGeom prst="rect">
            <a:avLst/>
          </a:prstGeom>
          <a:noFill/>
        </p:spPr>
      </p:pic>
      <p:pic>
        <p:nvPicPr>
          <p:cNvPr id="16" name="图片 15" descr="0df431adcbef7609db0348952edda3cc7cd99eb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2389769"/>
            <a:ext cx="3744416" cy="3631519"/>
          </a:xfrm>
          <a:prstGeom prst="rect">
            <a:avLst/>
          </a:prstGeom>
        </p:spPr>
      </p:pic>
      <p:pic>
        <p:nvPicPr>
          <p:cNvPr id="18" name="Picture 6" descr="wor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-7858"/>
            <a:ext cx="1331640" cy="258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挑战赛</a:t>
            </a:r>
            <a:r>
              <a:rPr lang="zh-CN" altLang="en-US" u="dbl" dirty="0"/>
              <a:t>禁用</a:t>
            </a:r>
            <a:r>
              <a:rPr lang="zh-CN" altLang="en-US" dirty="0"/>
              <a:t>底盘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6AE25-3789-486D-B4E3-CF59331A3F77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7" name="图片 6" descr="product-91220-1073626711.jpg"/>
          <p:cNvPicPr>
            <a:picLocks noChangeAspect="1"/>
          </p:cNvPicPr>
          <p:nvPr/>
        </p:nvPicPr>
        <p:blipFill rotWithShape="1">
          <a:blip r:embed="rId2" cstate="print"/>
          <a:srcRect t="8687"/>
          <a:stretch/>
        </p:blipFill>
        <p:spPr>
          <a:xfrm>
            <a:off x="727847" y="3798304"/>
            <a:ext cx="3511245" cy="2222984"/>
          </a:xfrm>
          <a:prstGeom prst="rect">
            <a:avLst/>
          </a:prstGeom>
        </p:spPr>
      </p:pic>
      <p:pic>
        <p:nvPicPr>
          <p:cNvPr id="8" name="图片 7" descr="777a14134436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112" y="1340768"/>
            <a:ext cx="1800200" cy="1800200"/>
          </a:xfrm>
          <a:prstGeom prst="rect">
            <a:avLst/>
          </a:prstGeom>
        </p:spPr>
      </p:pic>
      <p:pic>
        <p:nvPicPr>
          <p:cNvPr id="9" name="图片 8" descr="麦克纳姆轮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1536348"/>
            <a:ext cx="3483516" cy="2188809"/>
          </a:xfrm>
          <a:prstGeom prst="rect">
            <a:avLst/>
          </a:prstGeom>
        </p:spPr>
      </p:pic>
      <p:pic>
        <p:nvPicPr>
          <p:cNvPr id="10" name="图片 9" descr="Q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2080" y="3910738"/>
            <a:ext cx="2699792" cy="1750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0197" y="3041794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/>
              <a:t>麦克纳姆轮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1034" y="5662009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/>
              <a:t>全向轮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15816" y="188640"/>
            <a:ext cx="6120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因为成本、控制、性能等问题，也不建议对抗赛使用</a:t>
            </a:r>
          </a:p>
        </p:txBody>
      </p:sp>
      <p:sp>
        <p:nvSpPr>
          <p:cNvPr id="3" name="十字形 2">
            <a:extLst>
              <a:ext uri="{FF2B5EF4-FFF2-40B4-BE49-F238E27FC236}">
                <a16:creationId xmlns="" xmlns:a16="http://schemas.microsoft.com/office/drawing/2014/main" id="{AAA728C9-F8F6-49AB-BB2C-F925307751C5}"/>
              </a:ext>
            </a:extLst>
          </p:cNvPr>
          <p:cNvSpPr/>
          <p:nvPr/>
        </p:nvSpPr>
        <p:spPr>
          <a:xfrm rot="2700000">
            <a:off x="3859633" y="3007595"/>
            <a:ext cx="1753347" cy="1753347"/>
          </a:xfrm>
          <a:prstGeom prst="plus">
            <a:avLst>
              <a:gd name="adj" fmla="val 4655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4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rack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855" y="8911"/>
            <a:ext cx="3067145" cy="169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各种常见机构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齿轮和齿条机构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52CF-0032-4C5E-912E-5526E735F570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EA05-5490-4CC6-B1E7-7672FAE5D01E}" type="slidenum">
              <a:rPr lang="en-US" altLang="zh-CN"/>
              <a:pPr/>
              <a:t>30</a:t>
            </a:fld>
            <a:endParaRPr lang="en-US" altLang="zh-CN"/>
          </a:p>
        </p:txBody>
      </p:sp>
      <p:pic>
        <p:nvPicPr>
          <p:cNvPr id="191492" name="Picture 4" descr="未命名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25" y="2263775"/>
            <a:ext cx="4867275" cy="3984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举例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2BFBC-1275-42A3-9033-49FB66BABE7B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CD0BB-9B32-48CB-885F-1D1FB514BE4D}" type="slidenum">
              <a:rPr lang="en-US" altLang="zh-CN"/>
              <a:pPr/>
              <a:t>31</a:t>
            </a:fld>
            <a:endParaRPr lang="en-US" altLang="zh-CN"/>
          </a:p>
        </p:txBody>
      </p:sp>
      <p:pic>
        <p:nvPicPr>
          <p:cNvPr id="231428" name="Picture 5" descr="20030708_175352_39_1"/>
          <p:cNvPicPr>
            <a:picLocks noChangeAspect="1" noChangeArrowheads="1"/>
          </p:cNvPicPr>
          <p:nvPr/>
        </p:nvPicPr>
        <p:blipFill rotWithShape="1">
          <a:blip r:embed="rId2" cstate="print"/>
          <a:srcRect t="20604" b="23080"/>
          <a:stretch/>
        </p:blipFill>
        <p:spPr bwMode="auto">
          <a:xfrm>
            <a:off x="1010970" y="2197767"/>
            <a:ext cx="407616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80" y="2197768"/>
            <a:ext cx="30591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052736"/>
            <a:ext cx="64008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>
                <a:solidFill>
                  <a:srgbClr val="3333CC"/>
                </a:solidFill>
              </a:rPr>
              <a:t>齿轮齿条</a:t>
            </a:r>
          </a:p>
        </p:txBody>
      </p:sp>
      <p:pic>
        <p:nvPicPr>
          <p:cNvPr id="37891" name="Picture 1" descr="C:\Documents and Settings\Administrator\Application Data\Tencent\Users\31458926\QQ\WinTemp\RichOle\T}QN]TT39DRAZYTKQG_X87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66528"/>
            <a:ext cx="75088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E1D2-66CC-4FEF-8A33-EF2CF2E89270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75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转动</a:t>
            </a:r>
          </a:p>
        </p:txBody>
      </p:sp>
      <p:sp>
        <p:nvSpPr>
          <p:cNvPr id="2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ABD7-6C91-4B29-8D94-474DFE960FF1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779EA-BBA0-47D1-92BB-B57F1034B5CF}" type="slidenum">
              <a:rPr lang="en-US" altLang="zh-CN"/>
              <a:pPr/>
              <a:t>33</a:t>
            </a:fld>
            <a:endParaRPr lang="en-US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721475" y="2667000"/>
            <a:ext cx="1127125" cy="2193925"/>
            <a:chOff x="4234" y="1680"/>
            <a:chExt cx="710" cy="1382"/>
          </a:xfrm>
        </p:grpSpPr>
        <p:sp>
          <p:nvSpPr>
            <p:cNvPr id="192517" name="Oval 5"/>
            <p:cNvSpPr>
              <a:spLocks noChangeArrowheads="1"/>
            </p:cNvSpPr>
            <p:nvPr/>
          </p:nvSpPr>
          <p:spPr bwMode="auto">
            <a:xfrm>
              <a:off x="4234" y="2400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18" name="Line 6"/>
            <p:cNvSpPr>
              <a:spLocks noChangeShapeType="1"/>
            </p:cNvSpPr>
            <p:nvPr/>
          </p:nvSpPr>
          <p:spPr bwMode="auto">
            <a:xfrm>
              <a:off x="4330" y="2486"/>
              <a:ext cx="61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19" name="Line 7"/>
            <p:cNvSpPr>
              <a:spLocks noChangeShapeType="1"/>
            </p:cNvSpPr>
            <p:nvPr/>
          </p:nvSpPr>
          <p:spPr bwMode="auto">
            <a:xfrm flipH="1">
              <a:off x="4282" y="1680"/>
              <a:ext cx="144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828800" y="2057400"/>
            <a:ext cx="1193800" cy="3810000"/>
            <a:chOff x="1152" y="1296"/>
            <a:chExt cx="752" cy="2400"/>
          </a:xfrm>
        </p:grpSpPr>
        <p:sp>
          <p:nvSpPr>
            <p:cNvPr id="192521" name="AutoShape 9"/>
            <p:cNvSpPr>
              <a:spLocks noChangeArrowheads="1"/>
            </p:cNvSpPr>
            <p:nvPr/>
          </p:nvSpPr>
          <p:spPr bwMode="auto">
            <a:xfrm rot="-4500000">
              <a:off x="640" y="1808"/>
              <a:ext cx="1536" cy="512"/>
            </a:xfrm>
            <a:prstGeom prst="flowChartTerminator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22" name="AutoShape 10"/>
            <p:cNvSpPr>
              <a:spLocks noChangeArrowheads="1"/>
            </p:cNvSpPr>
            <p:nvPr/>
          </p:nvSpPr>
          <p:spPr bwMode="auto">
            <a:xfrm rot="-18900000">
              <a:off x="880" y="2672"/>
              <a:ext cx="1536" cy="512"/>
            </a:xfrm>
            <a:prstGeom prst="flowChartTerminator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23" name="AutoShape 11"/>
            <p:cNvSpPr>
              <a:spLocks noChangeArrowheads="1"/>
            </p:cNvSpPr>
            <p:nvPr/>
          </p:nvSpPr>
          <p:spPr bwMode="auto">
            <a:xfrm rot="-4500000">
              <a:off x="640" y="1808"/>
              <a:ext cx="1536" cy="512"/>
            </a:xfrm>
            <a:prstGeom prst="flowChartTerminator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24" name="Oval 12"/>
            <p:cNvSpPr>
              <a:spLocks noChangeArrowheads="1"/>
            </p:cNvSpPr>
            <p:nvPr/>
          </p:nvSpPr>
          <p:spPr bwMode="auto">
            <a:xfrm>
              <a:off x="1210" y="2516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876800" y="2667000"/>
            <a:ext cx="1143000" cy="2362200"/>
            <a:chOff x="3072" y="1680"/>
            <a:chExt cx="720" cy="1488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 rot="1015905">
              <a:off x="3072" y="1680"/>
              <a:ext cx="192" cy="960"/>
              <a:chOff x="3792" y="2976"/>
              <a:chExt cx="192" cy="960"/>
            </a:xfrm>
          </p:grpSpPr>
          <p:sp>
            <p:nvSpPr>
              <p:cNvPr id="192527" name="Line 15"/>
              <p:cNvSpPr>
                <a:spLocks noChangeShapeType="1"/>
              </p:cNvSpPr>
              <p:nvPr/>
            </p:nvSpPr>
            <p:spPr bwMode="auto">
              <a:xfrm>
                <a:off x="3888" y="2976"/>
                <a:ext cx="0" cy="9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528" name="Line 16"/>
              <p:cNvSpPr>
                <a:spLocks noChangeShapeType="1"/>
              </p:cNvSpPr>
              <p:nvPr/>
            </p:nvSpPr>
            <p:spPr bwMode="auto">
              <a:xfrm flipH="1">
                <a:off x="3792" y="356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529" name="Line 17"/>
              <p:cNvSpPr>
                <a:spLocks noChangeShapeType="1"/>
              </p:cNvSpPr>
              <p:nvPr/>
            </p:nvSpPr>
            <p:spPr bwMode="auto">
              <a:xfrm flipH="1">
                <a:off x="3792" y="3936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530" name="Line 18"/>
              <p:cNvSpPr>
                <a:spLocks noChangeShapeType="1"/>
              </p:cNvSpPr>
              <p:nvPr/>
            </p:nvSpPr>
            <p:spPr bwMode="auto">
              <a:xfrm>
                <a:off x="3820" y="363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531" name="Line 19"/>
              <p:cNvSpPr>
                <a:spLocks noChangeShapeType="1"/>
              </p:cNvSpPr>
              <p:nvPr/>
            </p:nvSpPr>
            <p:spPr bwMode="auto">
              <a:xfrm>
                <a:off x="3964" y="363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2532" name="Line 20"/>
            <p:cNvSpPr>
              <a:spLocks noChangeShapeType="1"/>
            </p:cNvSpPr>
            <p:nvPr/>
          </p:nvSpPr>
          <p:spPr bwMode="auto">
            <a:xfrm>
              <a:off x="3148" y="2486"/>
              <a:ext cx="644" cy="6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组合 58"/>
          <p:cNvGrpSpPr/>
          <p:nvPr/>
        </p:nvGrpSpPr>
        <p:grpSpPr>
          <a:xfrm>
            <a:off x="8676456" y="116632"/>
            <a:ext cx="370327" cy="432048"/>
            <a:chOff x="5940152" y="2420888"/>
            <a:chExt cx="432048" cy="504056"/>
          </a:xfrm>
        </p:grpSpPr>
        <p:sp>
          <p:nvSpPr>
            <p:cNvPr id="25" name="折角形 24"/>
            <p:cNvSpPr/>
            <p:nvPr/>
          </p:nvSpPr>
          <p:spPr>
            <a:xfrm flipV="1">
              <a:off x="5940152" y="2420888"/>
              <a:ext cx="432048" cy="504056"/>
            </a:xfrm>
            <a:prstGeom prst="foldedCorner">
              <a:avLst>
                <a:gd name="adj" fmla="val 37243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012160" y="2492896"/>
              <a:ext cx="14401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012160" y="2564904"/>
              <a:ext cx="21602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012160" y="2636912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012160" y="2708920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012160" y="2780928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6012160" y="2852936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转动的简单制作</a:t>
            </a:r>
          </a:p>
        </p:txBody>
      </p:sp>
      <p:sp>
        <p:nvSpPr>
          <p:cNvPr id="3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E70D-9565-41FE-9E0F-196C8EB932F3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32" name="页脚占位符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3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6F5C-12CC-4AB7-8116-B5F6A16E1F45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193540" name="Rectangle 4" descr="宽下对角线"/>
          <p:cNvSpPr>
            <a:spLocks noChangeArrowheads="1"/>
          </p:cNvSpPr>
          <p:nvPr/>
        </p:nvSpPr>
        <p:spPr bwMode="auto">
          <a:xfrm>
            <a:off x="3386138" y="2362200"/>
            <a:ext cx="762000" cy="2505075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541" name="Rectangle 5" descr="宽下对角线"/>
          <p:cNvSpPr>
            <a:spLocks noChangeArrowheads="1"/>
          </p:cNvSpPr>
          <p:nvPr/>
        </p:nvSpPr>
        <p:spPr bwMode="auto">
          <a:xfrm>
            <a:off x="4637088" y="3559175"/>
            <a:ext cx="762000" cy="2505075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542" name="Rectangle 6" descr="深色竖线"/>
          <p:cNvSpPr>
            <a:spLocks noChangeArrowheads="1"/>
          </p:cNvSpPr>
          <p:nvPr/>
        </p:nvSpPr>
        <p:spPr bwMode="auto">
          <a:xfrm>
            <a:off x="2362200" y="3995738"/>
            <a:ext cx="4267200" cy="544512"/>
          </a:xfrm>
          <a:prstGeom prst="rect">
            <a:avLst/>
          </a:prstGeom>
          <a:pattFill prst="dkVert">
            <a:fgClr>
              <a:schemeClr val="tx1"/>
            </a:fgClr>
            <a:bgClr>
              <a:schemeClr val="accent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4529138" y="3932238"/>
            <a:ext cx="979487" cy="6524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544" name="Rectangle 8"/>
          <p:cNvSpPr>
            <a:spLocks noChangeArrowheads="1"/>
          </p:cNvSpPr>
          <p:nvPr/>
        </p:nvSpPr>
        <p:spPr bwMode="auto">
          <a:xfrm>
            <a:off x="4402138" y="3690938"/>
            <a:ext cx="107950" cy="1089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165600" y="3800475"/>
            <a:ext cx="231775" cy="871538"/>
            <a:chOff x="2034" y="2410"/>
            <a:chExt cx="102" cy="384"/>
          </a:xfrm>
        </p:grpSpPr>
        <p:sp>
          <p:nvSpPr>
            <p:cNvPr id="193546" name="Rectangle 10"/>
            <p:cNvSpPr>
              <a:spLocks noChangeArrowheads="1"/>
            </p:cNvSpPr>
            <p:nvPr/>
          </p:nvSpPr>
          <p:spPr bwMode="auto">
            <a:xfrm>
              <a:off x="2036" y="2410"/>
              <a:ext cx="96" cy="38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47" name="Line 11"/>
            <p:cNvSpPr>
              <a:spLocks noChangeShapeType="1"/>
            </p:cNvSpPr>
            <p:nvPr/>
          </p:nvSpPr>
          <p:spPr bwMode="auto">
            <a:xfrm flipV="1">
              <a:off x="2034" y="2517"/>
              <a:ext cx="1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548" name="Line 12"/>
            <p:cNvSpPr>
              <a:spLocks noChangeShapeType="1"/>
            </p:cNvSpPr>
            <p:nvPr/>
          </p:nvSpPr>
          <p:spPr bwMode="auto">
            <a:xfrm flipV="1">
              <a:off x="2034" y="2601"/>
              <a:ext cx="1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641975" y="3798888"/>
            <a:ext cx="231775" cy="869950"/>
            <a:chOff x="2034" y="2410"/>
            <a:chExt cx="102" cy="384"/>
          </a:xfrm>
        </p:grpSpPr>
        <p:sp>
          <p:nvSpPr>
            <p:cNvPr id="193550" name="Rectangle 14"/>
            <p:cNvSpPr>
              <a:spLocks noChangeArrowheads="1"/>
            </p:cNvSpPr>
            <p:nvPr/>
          </p:nvSpPr>
          <p:spPr bwMode="auto">
            <a:xfrm>
              <a:off x="2036" y="2410"/>
              <a:ext cx="96" cy="38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1" name="Line 15"/>
            <p:cNvSpPr>
              <a:spLocks noChangeShapeType="1"/>
            </p:cNvSpPr>
            <p:nvPr/>
          </p:nvSpPr>
          <p:spPr bwMode="auto">
            <a:xfrm flipV="1">
              <a:off x="2034" y="2517"/>
              <a:ext cx="1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552" name="Line 16"/>
            <p:cNvSpPr>
              <a:spLocks noChangeShapeType="1"/>
            </p:cNvSpPr>
            <p:nvPr/>
          </p:nvSpPr>
          <p:spPr bwMode="auto">
            <a:xfrm flipV="1">
              <a:off x="2034" y="2601"/>
              <a:ext cx="1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3553" name="Rectangle 17"/>
          <p:cNvSpPr>
            <a:spLocks noChangeArrowheads="1"/>
          </p:cNvSpPr>
          <p:nvPr/>
        </p:nvSpPr>
        <p:spPr bwMode="auto">
          <a:xfrm>
            <a:off x="5508625" y="3668713"/>
            <a:ext cx="107950" cy="1089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5886450" y="3614738"/>
            <a:ext cx="544513" cy="1306512"/>
            <a:chOff x="2814" y="2328"/>
            <a:chExt cx="240" cy="576"/>
          </a:xfrm>
        </p:grpSpPr>
        <p:sp>
          <p:nvSpPr>
            <p:cNvPr id="193555" name="Rectangle 19"/>
            <p:cNvSpPr>
              <a:spLocks noChangeArrowheads="1"/>
            </p:cNvSpPr>
            <p:nvPr/>
          </p:nvSpPr>
          <p:spPr bwMode="auto">
            <a:xfrm>
              <a:off x="2814" y="2328"/>
              <a:ext cx="240" cy="576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6" name="Line 20"/>
            <p:cNvSpPr>
              <a:spLocks noChangeShapeType="1"/>
            </p:cNvSpPr>
            <p:nvPr/>
          </p:nvSpPr>
          <p:spPr bwMode="auto">
            <a:xfrm>
              <a:off x="2814" y="2475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557" name="Line 21"/>
            <p:cNvSpPr>
              <a:spLocks noChangeShapeType="1"/>
            </p:cNvSpPr>
            <p:nvPr/>
          </p:nvSpPr>
          <p:spPr bwMode="auto">
            <a:xfrm>
              <a:off x="2814" y="2757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128963" y="3778250"/>
            <a:ext cx="231775" cy="869950"/>
            <a:chOff x="2034" y="2410"/>
            <a:chExt cx="102" cy="384"/>
          </a:xfrm>
        </p:grpSpPr>
        <p:sp>
          <p:nvSpPr>
            <p:cNvPr id="193559" name="Rectangle 23"/>
            <p:cNvSpPr>
              <a:spLocks noChangeArrowheads="1"/>
            </p:cNvSpPr>
            <p:nvPr/>
          </p:nvSpPr>
          <p:spPr bwMode="auto">
            <a:xfrm>
              <a:off x="2036" y="2410"/>
              <a:ext cx="96" cy="38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0" name="Line 24"/>
            <p:cNvSpPr>
              <a:spLocks noChangeShapeType="1"/>
            </p:cNvSpPr>
            <p:nvPr/>
          </p:nvSpPr>
          <p:spPr bwMode="auto">
            <a:xfrm flipV="1">
              <a:off x="2034" y="2517"/>
              <a:ext cx="1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561" name="Line 25"/>
            <p:cNvSpPr>
              <a:spLocks noChangeShapeType="1"/>
            </p:cNvSpPr>
            <p:nvPr/>
          </p:nvSpPr>
          <p:spPr bwMode="auto">
            <a:xfrm flipV="1">
              <a:off x="2034" y="2601"/>
              <a:ext cx="1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2563813" y="3606800"/>
            <a:ext cx="544512" cy="1308100"/>
            <a:chOff x="2814" y="2328"/>
            <a:chExt cx="240" cy="576"/>
          </a:xfrm>
        </p:grpSpPr>
        <p:sp>
          <p:nvSpPr>
            <p:cNvPr id="193563" name="Rectangle 27"/>
            <p:cNvSpPr>
              <a:spLocks noChangeArrowheads="1"/>
            </p:cNvSpPr>
            <p:nvPr/>
          </p:nvSpPr>
          <p:spPr bwMode="auto">
            <a:xfrm>
              <a:off x="2814" y="2328"/>
              <a:ext cx="240" cy="576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4" name="Line 28"/>
            <p:cNvSpPr>
              <a:spLocks noChangeShapeType="1"/>
            </p:cNvSpPr>
            <p:nvPr/>
          </p:nvSpPr>
          <p:spPr bwMode="auto">
            <a:xfrm>
              <a:off x="2814" y="2475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565" name="Line 29"/>
            <p:cNvSpPr>
              <a:spLocks noChangeShapeType="1"/>
            </p:cNvSpPr>
            <p:nvPr/>
          </p:nvSpPr>
          <p:spPr bwMode="auto">
            <a:xfrm>
              <a:off x="2814" y="2757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组合 58"/>
          <p:cNvGrpSpPr/>
          <p:nvPr/>
        </p:nvGrpSpPr>
        <p:grpSpPr>
          <a:xfrm>
            <a:off x="8676456" y="116632"/>
            <a:ext cx="370327" cy="432048"/>
            <a:chOff x="5940152" y="2420888"/>
            <a:chExt cx="432048" cy="504056"/>
          </a:xfrm>
        </p:grpSpPr>
        <p:sp>
          <p:nvSpPr>
            <p:cNvPr id="34" name="折角形 33"/>
            <p:cNvSpPr/>
            <p:nvPr/>
          </p:nvSpPr>
          <p:spPr>
            <a:xfrm flipV="1">
              <a:off x="5940152" y="2420888"/>
              <a:ext cx="432048" cy="504056"/>
            </a:xfrm>
            <a:prstGeom prst="foldedCorner">
              <a:avLst>
                <a:gd name="adj" fmla="val 37243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012160" y="2492896"/>
              <a:ext cx="14401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012160" y="2564904"/>
              <a:ext cx="21602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6012160" y="2636912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012160" y="2708920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012160" y="2780928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6012160" y="2852936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0" grpId="0" animBg="1"/>
      <p:bldP spid="193541" grpId="0" animBg="1"/>
      <p:bldP spid="193541" grpId="1" animBg="1"/>
      <p:bldP spid="193542" grpId="0" animBg="1"/>
      <p:bldP spid="193543" grpId="0" animBg="1"/>
      <p:bldP spid="193544" grpId="0" animBg="1"/>
      <p:bldP spid="19355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19456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平动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090D9-8C7F-4DCB-95E9-D7A268AEB976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9333-069B-42EF-8E04-752EED356CA7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2514600" y="3505200"/>
            <a:ext cx="3733800" cy="762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565" name="Rectangle 5"/>
          <p:cNvSpPr>
            <a:spLocks noChangeArrowheads="1"/>
          </p:cNvSpPr>
          <p:nvPr/>
        </p:nvSpPr>
        <p:spPr bwMode="auto">
          <a:xfrm>
            <a:off x="3200400" y="3352800"/>
            <a:ext cx="1676400" cy="1066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566" name="Line 6"/>
          <p:cNvSpPr>
            <a:spLocks noChangeShapeType="1"/>
          </p:cNvSpPr>
          <p:nvPr/>
        </p:nvSpPr>
        <p:spPr bwMode="auto">
          <a:xfrm>
            <a:off x="5181600" y="3124200"/>
            <a:ext cx="990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平动机构举例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3D6B-9EAF-478E-B0E8-083FA788664D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51BB-D602-4D0A-AF62-C0AAA69E0E13}" type="slidenum">
              <a:rPr lang="en-US" altLang="zh-CN"/>
              <a:pPr/>
              <a:t>36</a:t>
            </a:fld>
            <a:endParaRPr lang="en-US" altLang="zh-CN"/>
          </a:p>
        </p:txBody>
      </p:sp>
      <p:pic>
        <p:nvPicPr>
          <p:cNvPr id="196612" name="Picture 4" descr="15485058456"/>
          <p:cNvPicPr>
            <a:picLocks noChangeAspect="1" noChangeArrowheads="1"/>
          </p:cNvPicPr>
          <p:nvPr/>
        </p:nvPicPr>
        <p:blipFill>
          <a:blip r:embed="rId2" cstate="print">
            <a:lum bright="-36000" contrast="24000"/>
          </a:blip>
          <a:srcRect/>
          <a:stretch>
            <a:fillRect/>
          </a:stretch>
        </p:blipFill>
        <p:spPr bwMode="auto">
          <a:xfrm>
            <a:off x="3581400" y="2286000"/>
            <a:ext cx="4222750" cy="3990975"/>
          </a:xfrm>
          <a:prstGeom prst="rect">
            <a:avLst/>
          </a:prstGeom>
          <a:noFill/>
        </p:spPr>
      </p:pic>
      <p:pic>
        <p:nvPicPr>
          <p:cNvPr id="8" name="Picture 2" descr="C:\Documents and Settings\Shu Chang\桌面\实物组比赛机械结构讲座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19400"/>
            <a:ext cx="2286000" cy="225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itchFamily="34" charset="-122"/>
              </a:rPr>
              <a:t>电动推杆</a:t>
            </a:r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94F2-FEDE-4860-AA22-9B261A58F6A7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2D43-F11E-4CB6-910E-E823EF302718}" type="slidenum">
              <a:rPr lang="en-US" altLang="zh-CN"/>
              <a:pPr/>
              <a:t>37</a:t>
            </a:fld>
            <a:endParaRPr lang="en-US" altLang="zh-CN"/>
          </a:p>
        </p:txBody>
      </p:sp>
      <p:pic>
        <p:nvPicPr>
          <p:cNvPr id="238595" name="Picture 2" descr="C:\Documents and Settings\Shu Chang\桌面\实物组比赛机械结构讲座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0594" y="1379566"/>
            <a:ext cx="4665662" cy="477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itchFamily="34" charset="-122"/>
              </a:rPr>
              <a:t>电动推杆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9D3E-98B1-4234-95B8-786BD20FAC1D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EC47A-30E1-44B3-ACB0-F6F2F6959119}" type="slidenum">
              <a:rPr lang="en-US" altLang="zh-CN"/>
              <a:pPr/>
              <a:t>38</a:t>
            </a:fld>
            <a:endParaRPr lang="en-US" altLang="zh-CN"/>
          </a:p>
        </p:txBody>
      </p:sp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050" y="1082675"/>
            <a:ext cx="7702550" cy="5226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169988"/>
            <a:ext cx="59436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>
                <a:solidFill>
                  <a:srgbClr val="3333CC"/>
                </a:solidFill>
              </a:rPr>
              <a:t>推杆</a:t>
            </a:r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4" b="17461"/>
          <a:stretch>
            <a:fillRect/>
          </a:stretch>
        </p:blipFill>
        <p:spPr bwMode="auto">
          <a:xfrm>
            <a:off x="1978025" y="1905000"/>
            <a:ext cx="5108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" descr="C:\Documents and Settings\Administrator\Application Data\Tencent\Users\31458926\QQ\WinTemp\RichOle\M(L_0}O7A7CG(H2(Q6G)ZZ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4751388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CD95-AAC6-4B66-AA86-3BAA871D95E5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C1C387B-1EDC-4D98-B1B0-6F09458C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挑战赛购物车禁用的轮子和排布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1021F2A-F1C7-40DA-89F5-54F225D0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1224-169F-4396-BEA9-B7E41AFB8240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D214D15-DA54-4BF5-AE84-67A1236F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7F722A8-2BE1-4BD6-BC95-CF11683C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C23D8556-4BA1-49FB-AE59-AFBBA3DB0DD1}"/>
              </a:ext>
            </a:extLst>
          </p:cNvPr>
          <p:cNvGrpSpPr/>
          <p:nvPr/>
        </p:nvGrpSpPr>
        <p:grpSpPr>
          <a:xfrm>
            <a:off x="1979712" y="4139172"/>
            <a:ext cx="5338112" cy="2242156"/>
            <a:chOff x="1979712" y="4139172"/>
            <a:chExt cx="5338112" cy="2242156"/>
          </a:xfrm>
        </p:grpSpPr>
        <p:sp>
          <p:nvSpPr>
            <p:cNvPr id="16" name="Rectangle 10">
              <a:extLst>
                <a:ext uri="{FF2B5EF4-FFF2-40B4-BE49-F238E27FC236}">
                  <a16:creationId xmlns="" xmlns:a16="http://schemas.microsoft.com/office/drawing/2014/main" id="{4D9DAC0E-2227-4706-AD58-9B7646238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1887" y="4532753"/>
              <a:ext cx="172901" cy="389028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1">
              <a:extLst>
                <a:ext uri="{FF2B5EF4-FFF2-40B4-BE49-F238E27FC236}">
                  <a16:creationId xmlns="" xmlns:a16="http://schemas.microsoft.com/office/drawing/2014/main" id="{960E5861-901B-48F4-9BF1-D96B1AC2C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818" y="4528199"/>
              <a:ext cx="172901" cy="389028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="" xmlns:a16="http://schemas.microsoft.com/office/drawing/2014/main" id="{5813B112-C73F-4D2F-8FB2-C49D43B29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658" y="4139172"/>
              <a:ext cx="1167083" cy="116708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Rectangle 14">
              <a:extLst>
                <a:ext uri="{FF2B5EF4-FFF2-40B4-BE49-F238E27FC236}">
                  <a16:creationId xmlns="" xmlns:a16="http://schemas.microsoft.com/office/drawing/2014/main" id="{837D4F96-5A6C-41DD-8FD8-652605C52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3728" y="4139172"/>
              <a:ext cx="1167083" cy="116708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="" xmlns:a16="http://schemas.microsoft.com/office/drawing/2014/main" id="{B86C687C-4A4D-4BA5-9243-AB9D4FE6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923" y="4542300"/>
              <a:ext cx="172901" cy="389028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E6D80229-A37D-472B-A13E-3468F06D5E60}"/>
                </a:ext>
              </a:extLst>
            </p:cNvPr>
            <p:cNvSpPr txBox="1"/>
            <p:nvPr/>
          </p:nvSpPr>
          <p:spPr>
            <a:xfrm>
              <a:off x="5842108" y="5550331"/>
              <a:ext cx="14221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/>
                <a:t>双轮结构</a:t>
              </a:r>
              <a:endParaRPr lang="en-US" altLang="zh-CN" sz="2400" b="1" dirty="0"/>
            </a:p>
            <a:p>
              <a:pPr algn="ctr"/>
              <a:r>
                <a:rPr lang="zh-CN" altLang="en-US" sz="2400" b="1" dirty="0"/>
                <a:t>购物车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9FD81035-58F4-4142-88F1-4D332A2DD112}"/>
                </a:ext>
              </a:extLst>
            </p:cNvPr>
            <p:cNvSpPr txBox="1"/>
            <p:nvPr/>
          </p:nvSpPr>
          <p:spPr>
            <a:xfrm>
              <a:off x="1979712" y="5550331"/>
              <a:ext cx="14221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/>
                <a:t>独轮结构</a:t>
              </a:r>
              <a:endParaRPr lang="en-US" altLang="zh-CN" sz="2400" b="1" dirty="0"/>
            </a:p>
            <a:p>
              <a:pPr algn="ctr"/>
              <a:r>
                <a:rPr lang="zh-CN" altLang="en-US" sz="2400" b="1" dirty="0"/>
                <a:t>购物车</a:t>
              </a: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555913E0-EEFA-4A64-B2BA-7008B5F99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22" y="1405129"/>
            <a:ext cx="1737564" cy="194141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4AA95D91-F73E-4771-A7FF-0172CDDF85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t="22690" r="16074" b="27036"/>
          <a:stretch/>
        </p:blipFill>
        <p:spPr>
          <a:xfrm>
            <a:off x="5293060" y="1545258"/>
            <a:ext cx="2520280" cy="177354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1B3DF878-07BE-43A2-AD55-9527D5735896}"/>
              </a:ext>
            </a:extLst>
          </p:cNvPr>
          <p:cNvSpPr txBox="1"/>
          <p:nvPr/>
        </p:nvSpPr>
        <p:spPr>
          <a:xfrm>
            <a:off x="2037854" y="335977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非偏心脚轮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FEA0AC6E-8DC1-4A59-A277-027A49F1ED0D}"/>
              </a:ext>
            </a:extLst>
          </p:cNvPr>
          <p:cNvSpPr txBox="1"/>
          <p:nvPr/>
        </p:nvSpPr>
        <p:spPr>
          <a:xfrm>
            <a:off x="5940152" y="3359772"/>
            <a:ext cx="1112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牛眼轮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5D937CC5-363B-4D80-89FF-CFAD209677C0}"/>
              </a:ext>
            </a:extLst>
          </p:cNvPr>
          <p:cNvCxnSpPr/>
          <p:nvPr/>
        </p:nvCxnSpPr>
        <p:spPr>
          <a:xfrm>
            <a:off x="4067944" y="1196752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十字形 37">
            <a:extLst>
              <a:ext uri="{FF2B5EF4-FFF2-40B4-BE49-F238E27FC236}">
                <a16:creationId xmlns="" xmlns:a16="http://schemas.microsoft.com/office/drawing/2014/main" id="{583B5328-C35D-4622-ACCB-95E1BFA11715}"/>
              </a:ext>
            </a:extLst>
          </p:cNvPr>
          <p:cNvSpPr/>
          <p:nvPr/>
        </p:nvSpPr>
        <p:spPr>
          <a:xfrm rot="2700000">
            <a:off x="3859633" y="3007595"/>
            <a:ext cx="1753347" cy="1753347"/>
          </a:xfrm>
          <a:prstGeom prst="plus">
            <a:avLst>
              <a:gd name="adj" fmla="val 4655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5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535488"/>
            <a:ext cx="3108325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169988"/>
            <a:ext cx="49530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>
                <a:solidFill>
                  <a:srgbClr val="3333CC"/>
                </a:solidFill>
              </a:rPr>
              <a:t>丝杆方式</a:t>
            </a:r>
          </a:p>
        </p:txBody>
      </p:sp>
      <p:pic>
        <p:nvPicPr>
          <p:cNvPr id="40964" name="Picture 2" descr="C:\Documents and Settings\Administrator\Application Data\Tencent\Users\31458926\QQ\WinTemp\RichOle\6XP1JDS5M6LX}`0L)F[4E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2992438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" descr="C:\Documents and Settings\Administrator\Application Data\Tencent\Users\31458926\QQ\WinTemp\RichOle\TXD~KF7@ENR}UJ3%TX{MRO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9800"/>
            <a:ext cx="3054350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221-2CA8-4753-BCCF-8E5D3A2D5B8B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39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导轨滑台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0FE9-73F6-45E7-912B-A2BDB1459A37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D0E69FA5-C1CD-4A4F-AD66-AE7F8B142E91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pic>
        <p:nvPicPr>
          <p:cNvPr id="9" name="图片 8" descr="T2fJ_gXiBbXXXXXXXX_!!840806142 - 副本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752600"/>
            <a:ext cx="4218467" cy="3505200"/>
          </a:xfrm>
          <a:prstGeom prst="rect">
            <a:avLst/>
          </a:prstGeom>
        </p:spPr>
      </p:pic>
      <p:pic>
        <p:nvPicPr>
          <p:cNvPr id="10" name="图片 9" descr="TB1h.fMGVXXXXbyXXXXXXXXXXXX_!!0-item_pic - 副本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600200"/>
            <a:ext cx="40386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凸轮实现平动</a:t>
            </a:r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AD2B4-AEA0-4158-8CBE-8895831DC864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1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ACAA-92B9-432B-9906-653BFBB60C1B}" type="slidenum">
              <a:rPr lang="en-US" altLang="zh-CN"/>
              <a:pPr/>
              <a:t>42</a:t>
            </a:fld>
            <a:endParaRPr lang="en-US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38200" y="2895600"/>
            <a:ext cx="2473325" cy="2514600"/>
            <a:chOff x="977" y="2009"/>
            <a:chExt cx="2077" cy="2109"/>
          </a:xfrm>
        </p:grpSpPr>
        <p:sp>
          <p:nvSpPr>
            <p:cNvPr id="197637" name="AutoShape 5"/>
            <p:cNvSpPr>
              <a:spLocks noChangeArrowheads="1"/>
            </p:cNvSpPr>
            <p:nvPr/>
          </p:nvSpPr>
          <p:spPr bwMode="auto">
            <a:xfrm rot="1490858">
              <a:off x="977" y="2009"/>
              <a:ext cx="1392" cy="1584"/>
            </a:xfrm>
            <a:prstGeom prst="moon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38" name="Oval 6"/>
            <p:cNvSpPr>
              <a:spLocks noChangeArrowheads="1"/>
            </p:cNvSpPr>
            <p:nvPr/>
          </p:nvSpPr>
          <p:spPr bwMode="auto">
            <a:xfrm>
              <a:off x="1422" y="2246"/>
              <a:ext cx="1632" cy="187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7639" name="Oval 7"/>
          <p:cNvSpPr>
            <a:spLocks noChangeArrowheads="1"/>
          </p:cNvSpPr>
          <p:nvPr/>
        </p:nvSpPr>
        <p:spPr bwMode="auto">
          <a:xfrm>
            <a:off x="2255838" y="4191000"/>
            <a:ext cx="228600" cy="2286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7640" name="Rectangle 8" descr="宽上对角线"/>
          <p:cNvSpPr>
            <a:spLocks noChangeArrowheads="1"/>
          </p:cNvSpPr>
          <p:nvPr/>
        </p:nvSpPr>
        <p:spPr bwMode="auto">
          <a:xfrm>
            <a:off x="4313238" y="3371850"/>
            <a:ext cx="1828800" cy="6096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7641" name="Rectangle 9" descr="宽上对角线"/>
          <p:cNvSpPr>
            <a:spLocks noChangeArrowheads="1"/>
          </p:cNvSpPr>
          <p:nvPr/>
        </p:nvSpPr>
        <p:spPr bwMode="auto">
          <a:xfrm>
            <a:off x="4313238" y="4403725"/>
            <a:ext cx="1828800" cy="6096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7642" name="Rectangle 10"/>
          <p:cNvSpPr>
            <a:spLocks noChangeArrowheads="1"/>
          </p:cNvSpPr>
          <p:nvPr/>
        </p:nvSpPr>
        <p:spPr bwMode="auto">
          <a:xfrm>
            <a:off x="3551238" y="4038600"/>
            <a:ext cx="47244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7643" name="Oval 11"/>
          <p:cNvSpPr>
            <a:spLocks noChangeArrowheads="1"/>
          </p:cNvSpPr>
          <p:nvPr/>
        </p:nvSpPr>
        <p:spPr bwMode="auto">
          <a:xfrm>
            <a:off x="3322638" y="3962400"/>
            <a:ext cx="457200" cy="4572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7644" name="Oval 12"/>
          <p:cNvSpPr>
            <a:spLocks noChangeArrowheads="1"/>
          </p:cNvSpPr>
          <p:nvPr/>
        </p:nvSpPr>
        <p:spPr bwMode="auto">
          <a:xfrm>
            <a:off x="3519488" y="4152900"/>
            <a:ext cx="76200" cy="762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7645" name="Line 13"/>
          <p:cNvSpPr>
            <a:spLocks noChangeShapeType="1"/>
          </p:cNvSpPr>
          <p:nvPr/>
        </p:nvSpPr>
        <p:spPr bwMode="auto">
          <a:xfrm>
            <a:off x="2179638" y="2895600"/>
            <a:ext cx="457200" cy="152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97646" name="Line 14"/>
          <p:cNvSpPr>
            <a:spLocks noChangeShapeType="1"/>
          </p:cNvSpPr>
          <p:nvPr/>
        </p:nvSpPr>
        <p:spPr bwMode="auto">
          <a:xfrm>
            <a:off x="7285038" y="37338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97647" name="Freeform 15"/>
          <p:cNvSpPr>
            <a:spLocks/>
          </p:cNvSpPr>
          <p:nvPr/>
        </p:nvSpPr>
        <p:spPr bwMode="auto">
          <a:xfrm rot="1106097">
            <a:off x="6110288" y="3657600"/>
            <a:ext cx="990600" cy="228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" y="144"/>
              </a:cxn>
              <a:cxn ang="0">
                <a:pos x="96" y="0"/>
              </a:cxn>
              <a:cxn ang="0">
                <a:pos x="144" y="144"/>
              </a:cxn>
              <a:cxn ang="0">
                <a:pos x="192" y="0"/>
              </a:cxn>
              <a:cxn ang="0">
                <a:pos x="240" y="144"/>
              </a:cxn>
              <a:cxn ang="0">
                <a:pos x="288" y="0"/>
              </a:cxn>
              <a:cxn ang="0">
                <a:pos x="336" y="144"/>
              </a:cxn>
              <a:cxn ang="0">
                <a:pos x="384" y="0"/>
              </a:cxn>
              <a:cxn ang="0">
                <a:pos x="432" y="144"/>
              </a:cxn>
              <a:cxn ang="0">
                <a:pos x="480" y="0"/>
              </a:cxn>
              <a:cxn ang="0">
                <a:pos x="528" y="144"/>
              </a:cxn>
              <a:cxn ang="0">
                <a:pos x="576" y="0"/>
              </a:cxn>
              <a:cxn ang="0">
                <a:pos x="624" y="144"/>
              </a:cxn>
            </a:cxnLst>
            <a:rect l="0" t="0" r="r" b="b"/>
            <a:pathLst>
              <a:path w="624" h="144">
                <a:moveTo>
                  <a:pt x="0" y="0"/>
                </a:moveTo>
                <a:lnTo>
                  <a:pt x="48" y="144"/>
                </a:lnTo>
                <a:lnTo>
                  <a:pt x="96" y="0"/>
                </a:lnTo>
                <a:lnTo>
                  <a:pt x="144" y="144"/>
                </a:lnTo>
                <a:lnTo>
                  <a:pt x="192" y="0"/>
                </a:lnTo>
                <a:lnTo>
                  <a:pt x="240" y="144"/>
                </a:lnTo>
                <a:lnTo>
                  <a:pt x="288" y="0"/>
                </a:lnTo>
                <a:lnTo>
                  <a:pt x="336" y="144"/>
                </a:lnTo>
                <a:lnTo>
                  <a:pt x="384" y="0"/>
                </a:lnTo>
                <a:lnTo>
                  <a:pt x="432" y="144"/>
                </a:lnTo>
                <a:lnTo>
                  <a:pt x="480" y="0"/>
                </a:lnTo>
                <a:lnTo>
                  <a:pt x="528" y="144"/>
                </a:lnTo>
                <a:lnTo>
                  <a:pt x="576" y="0"/>
                </a:lnTo>
                <a:lnTo>
                  <a:pt x="624" y="144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19866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连杆实现平动</a:t>
            </a:r>
            <a:r>
              <a:rPr lang="en-US" altLang="zh-CN"/>
              <a:t>1</a:t>
            </a: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FF1C5-A164-412B-A428-30D8062EB05F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C04D-1727-4EA8-B72A-6D7DCF68EF86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198658" name="Oval 2"/>
          <p:cNvSpPr>
            <a:spLocks noChangeArrowheads="1"/>
          </p:cNvSpPr>
          <p:nvPr/>
        </p:nvSpPr>
        <p:spPr bwMode="auto">
          <a:xfrm>
            <a:off x="762000" y="3289300"/>
            <a:ext cx="1828800" cy="18288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661" name="Oval 5"/>
          <p:cNvSpPr>
            <a:spLocks noChangeArrowheads="1"/>
          </p:cNvSpPr>
          <p:nvPr/>
        </p:nvSpPr>
        <p:spPr bwMode="auto">
          <a:xfrm>
            <a:off x="1570038" y="4079875"/>
            <a:ext cx="228600" cy="2286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662" name="Rectangle 6" descr="宽上对角线"/>
          <p:cNvSpPr>
            <a:spLocks noChangeArrowheads="1"/>
          </p:cNvSpPr>
          <p:nvPr/>
        </p:nvSpPr>
        <p:spPr bwMode="auto">
          <a:xfrm>
            <a:off x="5943600" y="3371850"/>
            <a:ext cx="1371600" cy="6096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663" name="Rectangle 7" descr="宽上对角线"/>
          <p:cNvSpPr>
            <a:spLocks noChangeArrowheads="1"/>
          </p:cNvSpPr>
          <p:nvPr/>
        </p:nvSpPr>
        <p:spPr bwMode="auto">
          <a:xfrm>
            <a:off x="5943600" y="4403725"/>
            <a:ext cx="1371600" cy="6096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664" name="Rectangle 8"/>
          <p:cNvSpPr>
            <a:spLocks noChangeArrowheads="1"/>
          </p:cNvSpPr>
          <p:nvPr/>
        </p:nvSpPr>
        <p:spPr bwMode="auto">
          <a:xfrm>
            <a:off x="4572000" y="4038600"/>
            <a:ext cx="43434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665" name="Line 9"/>
          <p:cNvSpPr>
            <a:spLocks noChangeShapeType="1"/>
          </p:cNvSpPr>
          <p:nvPr/>
        </p:nvSpPr>
        <p:spPr bwMode="auto">
          <a:xfrm>
            <a:off x="1981200" y="3048000"/>
            <a:ext cx="38100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7543800" y="37338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98667" name="AutoShape 11"/>
          <p:cNvSpPr>
            <a:spLocks noChangeArrowheads="1"/>
          </p:cNvSpPr>
          <p:nvPr/>
        </p:nvSpPr>
        <p:spPr bwMode="auto">
          <a:xfrm rot="-900000">
            <a:off x="1820863" y="4371975"/>
            <a:ext cx="2990850" cy="3127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668" name="Oval 12"/>
          <p:cNvSpPr>
            <a:spLocks noChangeArrowheads="1"/>
          </p:cNvSpPr>
          <p:nvPr/>
        </p:nvSpPr>
        <p:spPr bwMode="auto">
          <a:xfrm>
            <a:off x="1968500" y="4800600"/>
            <a:ext cx="152400" cy="1524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669" name="Oval 13"/>
          <p:cNvSpPr>
            <a:spLocks noChangeArrowheads="1"/>
          </p:cNvSpPr>
          <p:nvPr/>
        </p:nvSpPr>
        <p:spPr bwMode="auto">
          <a:xfrm>
            <a:off x="4513263" y="4098925"/>
            <a:ext cx="152400" cy="1524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" name="组合 58"/>
          <p:cNvGrpSpPr/>
          <p:nvPr/>
        </p:nvGrpSpPr>
        <p:grpSpPr>
          <a:xfrm>
            <a:off x="8676456" y="116632"/>
            <a:ext cx="370327" cy="432048"/>
            <a:chOff x="5940152" y="2420888"/>
            <a:chExt cx="432048" cy="504056"/>
          </a:xfrm>
        </p:grpSpPr>
        <p:sp>
          <p:nvSpPr>
            <p:cNvPr id="18" name="折角形 17"/>
            <p:cNvSpPr/>
            <p:nvPr/>
          </p:nvSpPr>
          <p:spPr>
            <a:xfrm flipV="1">
              <a:off x="5940152" y="2420888"/>
              <a:ext cx="432048" cy="504056"/>
            </a:xfrm>
            <a:prstGeom prst="foldedCorner">
              <a:avLst>
                <a:gd name="adj" fmla="val 37243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012160" y="2492896"/>
              <a:ext cx="14401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012160" y="2564904"/>
              <a:ext cx="21602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012160" y="2636912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012160" y="2708920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012160" y="2780928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012160" y="2852936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19968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连杆实现平动</a:t>
            </a:r>
            <a:r>
              <a:rPr lang="en-US" altLang="zh-CN"/>
              <a:t>2</a:t>
            </a: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E64D8-0028-4C55-87B8-55DA7A96DC7E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4C63-D736-463E-B200-94AEECB4E443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199682" name="Oval 2"/>
          <p:cNvSpPr>
            <a:spLocks noChangeArrowheads="1"/>
          </p:cNvSpPr>
          <p:nvPr/>
        </p:nvSpPr>
        <p:spPr bwMode="auto">
          <a:xfrm>
            <a:off x="762000" y="3289300"/>
            <a:ext cx="1828800" cy="18288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9685" name="Oval 5"/>
          <p:cNvSpPr>
            <a:spLocks noChangeArrowheads="1"/>
          </p:cNvSpPr>
          <p:nvPr/>
        </p:nvSpPr>
        <p:spPr bwMode="auto">
          <a:xfrm>
            <a:off x="1570038" y="4079875"/>
            <a:ext cx="228600" cy="2286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9686" name="Rectangle 6" descr="宽上对角线"/>
          <p:cNvSpPr>
            <a:spLocks noChangeArrowheads="1"/>
          </p:cNvSpPr>
          <p:nvPr/>
        </p:nvSpPr>
        <p:spPr bwMode="auto">
          <a:xfrm>
            <a:off x="5943600" y="3371850"/>
            <a:ext cx="1371600" cy="6096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9687" name="Rectangle 7" descr="宽上对角线"/>
          <p:cNvSpPr>
            <a:spLocks noChangeArrowheads="1"/>
          </p:cNvSpPr>
          <p:nvPr/>
        </p:nvSpPr>
        <p:spPr bwMode="auto">
          <a:xfrm>
            <a:off x="5943600" y="4403725"/>
            <a:ext cx="1371600" cy="6096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9688" name="Rectangle 8"/>
          <p:cNvSpPr>
            <a:spLocks noChangeArrowheads="1"/>
          </p:cNvSpPr>
          <p:nvPr/>
        </p:nvSpPr>
        <p:spPr bwMode="auto">
          <a:xfrm>
            <a:off x="3733800" y="4038600"/>
            <a:ext cx="43434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9689" name="Line 9"/>
          <p:cNvSpPr>
            <a:spLocks noChangeShapeType="1"/>
          </p:cNvSpPr>
          <p:nvPr/>
        </p:nvSpPr>
        <p:spPr bwMode="auto">
          <a:xfrm>
            <a:off x="1981200" y="3048000"/>
            <a:ext cx="38100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99690" name="Line 10"/>
          <p:cNvSpPr>
            <a:spLocks noChangeShapeType="1"/>
          </p:cNvSpPr>
          <p:nvPr/>
        </p:nvSpPr>
        <p:spPr bwMode="auto">
          <a:xfrm>
            <a:off x="7543800" y="37338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99691" name="AutoShape 11"/>
          <p:cNvSpPr>
            <a:spLocks noChangeArrowheads="1"/>
          </p:cNvSpPr>
          <p:nvPr/>
        </p:nvSpPr>
        <p:spPr bwMode="auto">
          <a:xfrm rot="-690680">
            <a:off x="938213" y="4300538"/>
            <a:ext cx="2990850" cy="31273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9692" name="Oval 12"/>
          <p:cNvSpPr>
            <a:spLocks noChangeArrowheads="1"/>
          </p:cNvSpPr>
          <p:nvPr/>
        </p:nvSpPr>
        <p:spPr bwMode="auto">
          <a:xfrm>
            <a:off x="1066800" y="4648200"/>
            <a:ext cx="152400" cy="1524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9693" name="Oval 13"/>
          <p:cNvSpPr>
            <a:spLocks noChangeArrowheads="1"/>
          </p:cNvSpPr>
          <p:nvPr/>
        </p:nvSpPr>
        <p:spPr bwMode="auto">
          <a:xfrm>
            <a:off x="3644900" y="4114800"/>
            <a:ext cx="152400" cy="1524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" name="组合 58"/>
          <p:cNvGrpSpPr/>
          <p:nvPr/>
        </p:nvGrpSpPr>
        <p:grpSpPr>
          <a:xfrm>
            <a:off x="8676456" y="116632"/>
            <a:ext cx="370327" cy="432048"/>
            <a:chOff x="5940152" y="2420888"/>
            <a:chExt cx="432048" cy="504056"/>
          </a:xfrm>
        </p:grpSpPr>
        <p:sp>
          <p:nvSpPr>
            <p:cNvPr id="18" name="折角形 17"/>
            <p:cNvSpPr/>
            <p:nvPr/>
          </p:nvSpPr>
          <p:spPr>
            <a:xfrm flipV="1">
              <a:off x="5940152" y="2420888"/>
              <a:ext cx="432048" cy="504056"/>
            </a:xfrm>
            <a:prstGeom prst="foldedCorner">
              <a:avLst>
                <a:gd name="adj" fmla="val 37243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012160" y="2492896"/>
              <a:ext cx="14401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012160" y="2564904"/>
              <a:ext cx="21602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012160" y="2636912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012160" y="2708920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012160" y="2780928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012160" y="2852936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20070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连杆实现平动</a:t>
            </a:r>
            <a:r>
              <a:rPr lang="en-US" altLang="zh-CN"/>
              <a:t>3</a:t>
            </a: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5A32-9107-4A1F-AE2B-E5DD2EA01B2E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9C493-2203-486B-B258-A87A48FD8804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200706" name="Oval 2"/>
          <p:cNvSpPr>
            <a:spLocks noChangeArrowheads="1"/>
          </p:cNvSpPr>
          <p:nvPr/>
        </p:nvSpPr>
        <p:spPr bwMode="auto">
          <a:xfrm>
            <a:off x="762000" y="3289300"/>
            <a:ext cx="1828800" cy="18288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709" name="Oval 5"/>
          <p:cNvSpPr>
            <a:spLocks noChangeArrowheads="1"/>
          </p:cNvSpPr>
          <p:nvPr/>
        </p:nvSpPr>
        <p:spPr bwMode="auto">
          <a:xfrm>
            <a:off x="1570038" y="4079875"/>
            <a:ext cx="228600" cy="2286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710" name="Rectangle 6" descr="宽上对角线"/>
          <p:cNvSpPr>
            <a:spLocks noChangeArrowheads="1"/>
          </p:cNvSpPr>
          <p:nvPr/>
        </p:nvSpPr>
        <p:spPr bwMode="auto">
          <a:xfrm>
            <a:off x="5943600" y="3371850"/>
            <a:ext cx="1371600" cy="6096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711" name="Rectangle 7" descr="宽上对角线"/>
          <p:cNvSpPr>
            <a:spLocks noChangeArrowheads="1"/>
          </p:cNvSpPr>
          <p:nvPr/>
        </p:nvSpPr>
        <p:spPr bwMode="auto">
          <a:xfrm>
            <a:off x="5943600" y="4403725"/>
            <a:ext cx="1371600" cy="6096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712" name="Rectangle 8"/>
          <p:cNvSpPr>
            <a:spLocks noChangeArrowheads="1"/>
          </p:cNvSpPr>
          <p:nvPr/>
        </p:nvSpPr>
        <p:spPr bwMode="auto">
          <a:xfrm>
            <a:off x="3429000" y="4038600"/>
            <a:ext cx="4343400" cy="304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713" name="Line 9"/>
          <p:cNvSpPr>
            <a:spLocks noChangeShapeType="1"/>
          </p:cNvSpPr>
          <p:nvPr/>
        </p:nvSpPr>
        <p:spPr bwMode="auto">
          <a:xfrm>
            <a:off x="1981200" y="3048000"/>
            <a:ext cx="38100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0714" name="Line 10"/>
          <p:cNvSpPr>
            <a:spLocks noChangeShapeType="1"/>
          </p:cNvSpPr>
          <p:nvPr/>
        </p:nvSpPr>
        <p:spPr bwMode="auto">
          <a:xfrm>
            <a:off x="7543800" y="37338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0715" name="AutoShape 11"/>
          <p:cNvSpPr>
            <a:spLocks noChangeArrowheads="1"/>
          </p:cNvSpPr>
          <p:nvPr/>
        </p:nvSpPr>
        <p:spPr bwMode="auto">
          <a:xfrm>
            <a:off x="762000" y="4038600"/>
            <a:ext cx="2990850" cy="3127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716" name="Oval 12"/>
          <p:cNvSpPr>
            <a:spLocks noChangeArrowheads="1"/>
          </p:cNvSpPr>
          <p:nvPr/>
        </p:nvSpPr>
        <p:spPr bwMode="auto">
          <a:xfrm>
            <a:off x="854075" y="4114800"/>
            <a:ext cx="152400" cy="1524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717" name="Oval 13"/>
          <p:cNvSpPr>
            <a:spLocks noChangeArrowheads="1"/>
          </p:cNvSpPr>
          <p:nvPr/>
        </p:nvSpPr>
        <p:spPr bwMode="auto">
          <a:xfrm>
            <a:off x="3505200" y="4114800"/>
            <a:ext cx="152400" cy="1524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" name="组合 58"/>
          <p:cNvGrpSpPr/>
          <p:nvPr/>
        </p:nvGrpSpPr>
        <p:grpSpPr>
          <a:xfrm>
            <a:off x="8676456" y="116632"/>
            <a:ext cx="370327" cy="432048"/>
            <a:chOff x="5940152" y="2420888"/>
            <a:chExt cx="432048" cy="504056"/>
          </a:xfrm>
        </p:grpSpPr>
        <p:sp>
          <p:nvSpPr>
            <p:cNvPr id="18" name="折角形 17"/>
            <p:cNvSpPr/>
            <p:nvPr/>
          </p:nvSpPr>
          <p:spPr>
            <a:xfrm flipV="1">
              <a:off x="5940152" y="2420888"/>
              <a:ext cx="432048" cy="504056"/>
            </a:xfrm>
            <a:prstGeom prst="foldedCorner">
              <a:avLst>
                <a:gd name="adj" fmla="val 37243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012160" y="2492896"/>
              <a:ext cx="14401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012160" y="2564904"/>
              <a:ext cx="21602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012160" y="2636912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012160" y="2708920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012160" y="2780928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012160" y="2852936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平行四杆托举</a:t>
            </a:r>
          </a:p>
        </p:txBody>
      </p:sp>
      <p:sp>
        <p:nvSpPr>
          <p:cNvPr id="2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83D93-D7EC-4F2D-BE0A-56E9F5816660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31" name="页脚占位符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7592F-0B03-4FB1-84D1-018FCC2109C5}" type="slidenum">
              <a:rPr lang="en-US" altLang="zh-CN"/>
              <a:pPr/>
              <a:t>46</a:t>
            </a:fld>
            <a:endParaRPr lang="en-US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5800" y="2743200"/>
            <a:ext cx="6477000" cy="2819400"/>
            <a:chOff x="480" y="1200"/>
            <a:chExt cx="4080" cy="1776"/>
          </a:xfrm>
        </p:grpSpPr>
        <p:sp>
          <p:nvSpPr>
            <p:cNvPr id="201733" name="Rectangle 5"/>
            <p:cNvSpPr>
              <a:spLocks noChangeArrowheads="1"/>
            </p:cNvSpPr>
            <p:nvPr/>
          </p:nvSpPr>
          <p:spPr bwMode="auto">
            <a:xfrm>
              <a:off x="720" y="2496"/>
              <a:ext cx="2496" cy="48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34" name="AutoShape 6"/>
            <p:cNvSpPr>
              <a:spLocks noChangeArrowheads="1"/>
            </p:cNvSpPr>
            <p:nvPr/>
          </p:nvSpPr>
          <p:spPr bwMode="auto">
            <a:xfrm rot="4732712">
              <a:off x="2508" y="2454"/>
              <a:ext cx="792" cy="24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35" name="AutoShape 7"/>
            <p:cNvSpPr>
              <a:spLocks noChangeArrowheads="1"/>
            </p:cNvSpPr>
            <p:nvPr/>
          </p:nvSpPr>
          <p:spPr bwMode="auto">
            <a:xfrm rot="2504569">
              <a:off x="1696" y="1743"/>
              <a:ext cx="1402" cy="24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36" name="AutoShape 8"/>
            <p:cNvSpPr>
              <a:spLocks noChangeArrowheads="1"/>
            </p:cNvSpPr>
            <p:nvPr/>
          </p:nvSpPr>
          <p:spPr bwMode="auto">
            <a:xfrm rot="475244">
              <a:off x="867" y="2017"/>
              <a:ext cx="2074" cy="24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37" name="AutoShape 9"/>
            <p:cNvSpPr>
              <a:spLocks noChangeArrowheads="1"/>
            </p:cNvSpPr>
            <p:nvPr/>
          </p:nvSpPr>
          <p:spPr bwMode="auto">
            <a:xfrm rot="475244">
              <a:off x="990" y="2574"/>
              <a:ext cx="2074" cy="24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38" name="Freeform 10"/>
            <p:cNvSpPr>
              <a:spLocks/>
            </p:cNvSpPr>
            <p:nvPr/>
          </p:nvSpPr>
          <p:spPr bwMode="auto">
            <a:xfrm>
              <a:off x="480" y="1824"/>
              <a:ext cx="816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0" y="0"/>
                </a:cxn>
                <a:cxn ang="0">
                  <a:pos x="480" y="528"/>
                </a:cxn>
                <a:cxn ang="0">
                  <a:pos x="192" y="528"/>
                </a:cxn>
                <a:cxn ang="0">
                  <a:pos x="0" y="0"/>
                </a:cxn>
              </a:cxnLst>
              <a:rect l="0" t="0" r="r" b="b"/>
              <a:pathLst>
                <a:path w="480" h="528">
                  <a:moveTo>
                    <a:pt x="0" y="0"/>
                  </a:moveTo>
                  <a:lnTo>
                    <a:pt x="480" y="0"/>
                  </a:lnTo>
                  <a:lnTo>
                    <a:pt x="480" y="528"/>
                  </a:lnTo>
                  <a:lnTo>
                    <a:pt x="192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39" name="Oval 11"/>
            <p:cNvSpPr>
              <a:spLocks noChangeArrowheads="1"/>
            </p:cNvSpPr>
            <p:nvPr/>
          </p:nvSpPr>
          <p:spPr bwMode="auto">
            <a:xfrm>
              <a:off x="960" y="1968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40" name="Oval 12"/>
            <p:cNvSpPr>
              <a:spLocks noChangeArrowheads="1"/>
            </p:cNvSpPr>
            <p:nvPr/>
          </p:nvSpPr>
          <p:spPr bwMode="auto">
            <a:xfrm>
              <a:off x="1066" y="2526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41" name="Rectangle 13"/>
            <p:cNvSpPr>
              <a:spLocks noChangeArrowheads="1"/>
            </p:cNvSpPr>
            <p:nvPr/>
          </p:nvSpPr>
          <p:spPr bwMode="auto">
            <a:xfrm>
              <a:off x="3216" y="2736"/>
              <a:ext cx="1344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42" name="AutoShape 14"/>
            <p:cNvSpPr>
              <a:spLocks noChangeArrowheads="1"/>
            </p:cNvSpPr>
            <p:nvPr/>
          </p:nvSpPr>
          <p:spPr bwMode="auto">
            <a:xfrm>
              <a:off x="1680" y="1200"/>
              <a:ext cx="480" cy="38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43" name="Oval 15"/>
            <p:cNvSpPr>
              <a:spLocks noChangeArrowheads="1"/>
            </p:cNvSpPr>
            <p:nvPr/>
          </p:nvSpPr>
          <p:spPr bwMode="auto">
            <a:xfrm>
              <a:off x="1882" y="1412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44" name="Oval 16"/>
            <p:cNvSpPr>
              <a:spLocks noChangeArrowheads="1"/>
            </p:cNvSpPr>
            <p:nvPr/>
          </p:nvSpPr>
          <p:spPr bwMode="auto">
            <a:xfrm>
              <a:off x="278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45" name="Oval 17"/>
            <p:cNvSpPr>
              <a:spLocks noChangeArrowheads="1"/>
            </p:cNvSpPr>
            <p:nvPr/>
          </p:nvSpPr>
          <p:spPr bwMode="auto">
            <a:xfrm>
              <a:off x="2880" y="2784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1746" name="Line 18"/>
          <p:cNvSpPr>
            <a:spLocks noChangeShapeType="1"/>
          </p:cNvSpPr>
          <p:nvPr/>
        </p:nvSpPr>
        <p:spPr bwMode="auto">
          <a:xfrm flipV="1">
            <a:off x="3886200" y="3124200"/>
            <a:ext cx="304800" cy="381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1747" name="Line 19"/>
          <p:cNvSpPr>
            <a:spLocks noChangeShapeType="1"/>
          </p:cNvSpPr>
          <p:nvPr/>
        </p:nvSpPr>
        <p:spPr bwMode="auto">
          <a:xfrm flipV="1">
            <a:off x="6096000" y="4191000"/>
            <a:ext cx="0" cy="838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1748" name="AutoShape 20"/>
          <p:cNvSpPr>
            <a:spLocks noChangeArrowheads="1"/>
          </p:cNvSpPr>
          <p:nvPr/>
        </p:nvSpPr>
        <p:spPr bwMode="auto">
          <a:xfrm flipH="1">
            <a:off x="5181600" y="2667000"/>
            <a:ext cx="1676400" cy="533400"/>
          </a:xfrm>
          <a:prstGeom prst="parallelogram">
            <a:avLst>
              <a:gd name="adj" fmla="val 60296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1749" name="AutoShape 21"/>
          <p:cNvSpPr>
            <a:spLocks noChangeArrowheads="1"/>
          </p:cNvSpPr>
          <p:nvPr/>
        </p:nvSpPr>
        <p:spPr bwMode="auto">
          <a:xfrm>
            <a:off x="7162800" y="2514600"/>
            <a:ext cx="1447800" cy="685800"/>
          </a:xfrm>
          <a:prstGeom prst="parallelogram">
            <a:avLst>
              <a:gd name="adj" fmla="val 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1750" name="Line 22"/>
          <p:cNvSpPr>
            <a:spLocks noChangeShapeType="1"/>
          </p:cNvSpPr>
          <p:nvPr/>
        </p:nvSpPr>
        <p:spPr bwMode="auto">
          <a:xfrm flipV="1">
            <a:off x="6629400" y="2286000"/>
            <a:ext cx="22860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1751" name="Line 23"/>
          <p:cNvSpPr>
            <a:spLocks noChangeShapeType="1"/>
          </p:cNvSpPr>
          <p:nvPr/>
        </p:nvSpPr>
        <p:spPr bwMode="auto">
          <a:xfrm flipV="1">
            <a:off x="7848600" y="1828800"/>
            <a:ext cx="0" cy="457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1752" name="Line 24"/>
          <p:cNvSpPr>
            <a:spLocks noChangeShapeType="1"/>
          </p:cNvSpPr>
          <p:nvPr/>
        </p:nvSpPr>
        <p:spPr bwMode="auto">
          <a:xfrm flipH="1">
            <a:off x="5181600" y="3276600"/>
            <a:ext cx="22860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1753" name="Line 25"/>
          <p:cNvSpPr>
            <a:spLocks noChangeShapeType="1"/>
          </p:cNvSpPr>
          <p:nvPr/>
        </p:nvSpPr>
        <p:spPr bwMode="auto">
          <a:xfrm flipV="1">
            <a:off x="6477000" y="4191000"/>
            <a:ext cx="0" cy="838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1754" name="Line 26"/>
          <p:cNvSpPr>
            <a:spLocks noChangeShapeType="1"/>
          </p:cNvSpPr>
          <p:nvPr/>
        </p:nvSpPr>
        <p:spPr bwMode="auto">
          <a:xfrm flipV="1">
            <a:off x="5638800" y="4191000"/>
            <a:ext cx="0" cy="838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1755" name="Line 27"/>
          <p:cNvSpPr>
            <a:spLocks noChangeShapeType="1"/>
          </p:cNvSpPr>
          <p:nvPr/>
        </p:nvSpPr>
        <p:spPr bwMode="auto">
          <a:xfrm flipV="1">
            <a:off x="8153400" y="1828800"/>
            <a:ext cx="0" cy="457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1756" name="Line 28"/>
          <p:cNvSpPr>
            <a:spLocks noChangeShapeType="1"/>
          </p:cNvSpPr>
          <p:nvPr/>
        </p:nvSpPr>
        <p:spPr bwMode="auto">
          <a:xfrm flipV="1">
            <a:off x="7543800" y="1828800"/>
            <a:ext cx="0" cy="457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2" name="组合 58"/>
          <p:cNvGrpSpPr/>
          <p:nvPr/>
        </p:nvGrpSpPr>
        <p:grpSpPr>
          <a:xfrm>
            <a:off x="8676456" y="116632"/>
            <a:ext cx="370327" cy="432048"/>
            <a:chOff x="5940152" y="2420888"/>
            <a:chExt cx="432048" cy="504056"/>
          </a:xfrm>
        </p:grpSpPr>
        <p:sp>
          <p:nvSpPr>
            <p:cNvPr id="33" name="折角形 32"/>
            <p:cNvSpPr/>
            <p:nvPr/>
          </p:nvSpPr>
          <p:spPr>
            <a:xfrm flipV="1">
              <a:off x="5940152" y="2420888"/>
              <a:ext cx="432048" cy="504056"/>
            </a:xfrm>
            <a:prstGeom prst="foldedCorner">
              <a:avLst>
                <a:gd name="adj" fmla="val 37243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6012160" y="2492896"/>
              <a:ext cx="14401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12160" y="2564904"/>
              <a:ext cx="21602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012160" y="2636912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6012160" y="2708920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012160" y="2780928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012160" y="2852936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46" grpId="0" animBg="1"/>
      <p:bldP spid="201747" grpId="0" animBg="1"/>
      <p:bldP spid="201748" grpId="0" animBg="1"/>
      <p:bldP spid="201749" grpId="0" animBg="1"/>
      <p:bldP spid="201750" grpId="0" animBg="1"/>
      <p:bldP spid="201751" grpId="0" animBg="1"/>
      <p:bldP spid="201752" grpId="0" animBg="1"/>
      <p:bldP spid="201753" grpId="0" animBg="1"/>
      <p:bldP spid="201754" grpId="0" animBg="1"/>
      <p:bldP spid="201755" grpId="0" animBg="1"/>
      <p:bldP spid="2017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伸缩架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6D8D-9F01-43A9-ADFF-36EDE4656D0E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40" name="页脚占位符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3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152E-D513-49B1-9057-47B509CC0895}" type="slidenum">
              <a:rPr lang="en-US" altLang="zh-CN"/>
              <a:pPr/>
              <a:t>47</a:t>
            </a:fld>
            <a:endParaRPr lang="en-US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763" y="3171825"/>
            <a:ext cx="3665537" cy="2771775"/>
            <a:chOff x="3" y="1998"/>
            <a:chExt cx="2309" cy="1746"/>
          </a:xfrm>
        </p:grpSpPr>
        <p:sp>
          <p:nvSpPr>
            <p:cNvPr id="202757" name="Oval 5"/>
            <p:cNvSpPr>
              <a:spLocks noChangeArrowheads="1"/>
            </p:cNvSpPr>
            <p:nvPr/>
          </p:nvSpPr>
          <p:spPr bwMode="auto">
            <a:xfrm>
              <a:off x="124" y="3380"/>
              <a:ext cx="364" cy="36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58" name="Line 6"/>
            <p:cNvSpPr>
              <a:spLocks noChangeShapeType="1"/>
            </p:cNvSpPr>
            <p:nvPr/>
          </p:nvSpPr>
          <p:spPr bwMode="auto">
            <a:xfrm flipH="1" flipV="1">
              <a:off x="536" y="3494"/>
              <a:ext cx="144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 rot="-2700000">
              <a:off x="104" y="2428"/>
              <a:ext cx="2074" cy="336"/>
              <a:chOff x="819" y="2160"/>
              <a:chExt cx="2074" cy="336"/>
            </a:xfrm>
          </p:grpSpPr>
          <p:sp>
            <p:nvSpPr>
              <p:cNvPr id="202760" name="AutoShape 8"/>
              <p:cNvSpPr>
                <a:spLocks noChangeArrowheads="1"/>
              </p:cNvSpPr>
              <p:nvPr/>
            </p:nvSpPr>
            <p:spPr bwMode="auto">
              <a:xfrm rot="475244">
                <a:off x="819" y="2209"/>
                <a:ext cx="2074" cy="24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2761" name="Oval 9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2762" name="Oval 10"/>
              <p:cNvSpPr>
                <a:spLocks noChangeArrowheads="1"/>
              </p:cNvSpPr>
              <p:nvPr/>
            </p:nvSpPr>
            <p:spPr bwMode="auto">
              <a:xfrm>
                <a:off x="2736" y="240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2763" name="AutoShape 11"/>
            <p:cNvSpPr>
              <a:spLocks noChangeArrowheads="1"/>
            </p:cNvSpPr>
            <p:nvPr/>
          </p:nvSpPr>
          <p:spPr bwMode="auto">
            <a:xfrm rot="-2224756">
              <a:off x="3" y="2882"/>
              <a:ext cx="2074" cy="24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64" name="Oval 12"/>
            <p:cNvSpPr>
              <a:spLocks noChangeArrowheads="1"/>
            </p:cNvSpPr>
            <p:nvPr/>
          </p:nvSpPr>
          <p:spPr bwMode="auto">
            <a:xfrm rot="-2700000">
              <a:off x="1727" y="2415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 rot="-2700000">
              <a:off x="238" y="1998"/>
              <a:ext cx="2074" cy="336"/>
              <a:chOff x="819" y="2160"/>
              <a:chExt cx="2074" cy="336"/>
            </a:xfrm>
          </p:grpSpPr>
          <p:sp>
            <p:nvSpPr>
              <p:cNvPr id="202766" name="AutoShape 14"/>
              <p:cNvSpPr>
                <a:spLocks noChangeArrowheads="1"/>
              </p:cNvSpPr>
              <p:nvPr/>
            </p:nvSpPr>
            <p:spPr bwMode="auto">
              <a:xfrm rot="475244">
                <a:off x="819" y="2209"/>
                <a:ext cx="2074" cy="24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2767" name="Oval 15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2768" name="Oval 16"/>
              <p:cNvSpPr>
                <a:spLocks noChangeArrowheads="1"/>
              </p:cNvSpPr>
              <p:nvPr/>
            </p:nvSpPr>
            <p:spPr bwMode="auto">
              <a:xfrm>
                <a:off x="2736" y="240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2769" name="Oval 17"/>
            <p:cNvSpPr>
              <a:spLocks noChangeArrowheads="1"/>
            </p:cNvSpPr>
            <p:nvPr/>
          </p:nvSpPr>
          <p:spPr bwMode="auto">
            <a:xfrm rot="-2700000">
              <a:off x="262" y="3515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0" name="Line 18"/>
            <p:cNvSpPr>
              <a:spLocks noChangeShapeType="1"/>
            </p:cNvSpPr>
            <p:nvPr/>
          </p:nvSpPr>
          <p:spPr bwMode="auto">
            <a:xfrm>
              <a:off x="670" y="3724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1" name="Line 19"/>
            <p:cNvSpPr>
              <a:spLocks noChangeShapeType="1"/>
            </p:cNvSpPr>
            <p:nvPr/>
          </p:nvSpPr>
          <p:spPr bwMode="auto">
            <a:xfrm flipH="1" flipV="1">
              <a:off x="776" y="3390"/>
              <a:ext cx="626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2" name="Line 20"/>
            <p:cNvSpPr>
              <a:spLocks noChangeShapeType="1"/>
            </p:cNvSpPr>
            <p:nvPr/>
          </p:nvSpPr>
          <p:spPr bwMode="auto">
            <a:xfrm flipV="1">
              <a:off x="680" y="3360"/>
              <a:ext cx="96" cy="38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971800" y="1314450"/>
            <a:ext cx="6172200" cy="4629150"/>
            <a:chOff x="1872" y="828"/>
            <a:chExt cx="3888" cy="2916"/>
          </a:xfrm>
        </p:grpSpPr>
        <p:sp>
          <p:nvSpPr>
            <p:cNvPr id="202774" name="Oval 22"/>
            <p:cNvSpPr>
              <a:spLocks noChangeArrowheads="1"/>
            </p:cNvSpPr>
            <p:nvPr/>
          </p:nvSpPr>
          <p:spPr bwMode="auto">
            <a:xfrm>
              <a:off x="1988" y="3372"/>
              <a:ext cx="364" cy="36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75" name="Line 23"/>
            <p:cNvSpPr>
              <a:spLocks noChangeShapeType="1"/>
            </p:cNvSpPr>
            <p:nvPr/>
          </p:nvSpPr>
          <p:spPr bwMode="auto">
            <a:xfrm flipH="1" flipV="1">
              <a:off x="2405" y="3494"/>
              <a:ext cx="144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24"/>
            <p:cNvGrpSpPr>
              <a:grpSpLocks/>
            </p:cNvGrpSpPr>
            <p:nvPr/>
          </p:nvGrpSpPr>
          <p:grpSpPr bwMode="auto">
            <a:xfrm rot="-2700000">
              <a:off x="2802" y="1814"/>
              <a:ext cx="2074" cy="336"/>
              <a:chOff x="819" y="2160"/>
              <a:chExt cx="2074" cy="336"/>
            </a:xfrm>
          </p:grpSpPr>
          <p:sp>
            <p:nvSpPr>
              <p:cNvPr id="202777" name="AutoShape 25"/>
              <p:cNvSpPr>
                <a:spLocks noChangeArrowheads="1"/>
              </p:cNvSpPr>
              <p:nvPr/>
            </p:nvSpPr>
            <p:spPr bwMode="auto">
              <a:xfrm rot="475244">
                <a:off x="819" y="2209"/>
                <a:ext cx="2074" cy="24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2778" name="Oval 26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2779" name="Oval 27"/>
              <p:cNvSpPr>
                <a:spLocks noChangeArrowheads="1"/>
              </p:cNvSpPr>
              <p:nvPr/>
            </p:nvSpPr>
            <p:spPr bwMode="auto">
              <a:xfrm>
                <a:off x="2736" y="240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2780" name="AutoShape 28"/>
            <p:cNvSpPr>
              <a:spLocks noChangeArrowheads="1"/>
            </p:cNvSpPr>
            <p:nvPr/>
          </p:nvSpPr>
          <p:spPr bwMode="auto">
            <a:xfrm rot="-2224756">
              <a:off x="1872" y="2882"/>
              <a:ext cx="2074" cy="24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1" name="Oval 29"/>
            <p:cNvSpPr>
              <a:spLocks noChangeArrowheads="1"/>
            </p:cNvSpPr>
            <p:nvPr/>
          </p:nvSpPr>
          <p:spPr bwMode="auto">
            <a:xfrm rot="-2700000">
              <a:off x="3596" y="2415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" name="Group 30"/>
            <p:cNvGrpSpPr>
              <a:grpSpLocks/>
            </p:cNvGrpSpPr>
            <p:nvPr/>
          </p:nvGrpSpPr>
          <p:grpSpPr bwMode="auto">
            <a:xfrm rot="-2700000">
              <a:off x="3686" y="828"/>
              <a:ext cx="2074" cy="336"/>
              <a:chOff x="819" y="2160"/>
              <a:chExt cx="2074" cy="336"/>
            </a:xfrm>
          </p:grpSpPr>
          <p:sp>
            <p:nvSpPr>
              <p:cNvPr id="202783" name="AutoShape 31"/>
              <p:cNvSpPr>
                <a:spLocks noChangeArrowheads="1"/>
              </p:cNvSpPr>
              <p:nvPr/>
            </p:nvSpPr>
            <p:spPr bwMode="auto">
              <a:xfrm rot="475244">
                <a:off x="819" y="2209"/>
                <a:ext cx="2074" cy="24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2784" name="Oval 32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2785" name="Oval 33"/>
              <p:cNvSpPr>
                <a:spLocks noChangeArrowheads="1"/>
              </p:cNvSpPr>
              <p:nvPr/>
            </p:nvSpPr>
            <p:spPr bwMode="auto">
              <a:xfrm>
                <a:off x="2736" y="240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2786" name="Oval 34"/>
            <p:cNvSpPr>
              <a:spLocks noChangeArrowheads="1"/>
            </p:cNvSpPr>
            <p:nvPr/>
          </p:nvSpPr>
          <p:spPr bwMode="auto">
            <a:xfrm rot="-2700000">
              <a:off x="2131" y="3515"/>
              <a:ext cx="96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2787" name="Line 35"/>
            <p:cNvSpPr>
              <a:spLocks noChangeShapeType="1"/>
            </p:cNvSpPr>
            <p:nvPr/>
          </p:nvSpPr>
          <p:spPr bwMode="auto">
            <a:xfrm>
              <a:off x="2539" y="3724"/>
              <a:ext cx="7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88" name="Line 36"/>
            <p:cNvSpPr>
              <a:spLocks noChangeShapeType="1"/>
            </p:cNvSpPr>
            <p:nvPr/>
          </p:nvSpPr>
          <p:spPr bwMode="auto">
            <a:xfrm flipH="1" flipV="1">
              <a:off x="2645" y="3390"/>
              <a:ext cx="626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89" name="Line 37"/>
            <p:cNvSpPr>
              <a:spLocks noChangeShapeType="1"/>
            </p:cNvSpPr>
            <p:nvPr/>
          </p:nvSpPr>
          <p:spPr bwMode="auto">
            <a:xfrm flipV="1">
              <a:off x="2549" y="3360"/>
              <a:ext cx="96" cy="38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" name="组合 58"/>
          <p:cNvGrpSpPr/>
          <p:nvPr/>
        </p:nvGrpSpPr>
        <p:grpSpPr>
          <a:xfrm>
            <a:off x="8676456" y="116632"/>
            <a:ext cx="370327" cy="432048"/>
            <a:chOff x="5940152" y="2420888"/>
            <a:chExt cx="432048" cy="504056"/>
          </a:xfrm>
        </p:grpSpPr>
        <p:sp>
          <p:nvSpPr>
            <p:cNvPr id="42" name="折角形 41"/>
            <p:cNvSpPr/>
            <p:nvPr/>
          </p:nvSpPr>
          <p:spPr>
            <a:xfrm flipV="1">
              <a:off x="5940152" y="2420888"/>
              <a:ext cx="432048" cy="504056"/>
            </a:xfrm>
            <a:prstGeom prst="foldedCorner">
              <a:avLst>
                <a:gd name="adj" fmla="val 37243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6012160" y="2492896"/>
              <a:ext cx="14401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6012160" y="2564904"/>
              <a:ext cx="21602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6012160" y="2636912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012160" y="2708920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012160" y="2780928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6012160" y="2852936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伸缩架</a:t>
            </a:r>
            <a:r>
              <a:rPr lang="en-US" altLang="zh-CN">
                <a:latin typeface="Arial"/>
              </a:rPr>
              <a:t>——</a:t>
            </a:r>
            <a:r>
              <a:rPr lang="zh-CN" altLang="en-US"/>
              <a:t>消防梯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01E6-C64F-4EC5-83A6-8BEBC8C19BF3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2F086-D75B-4092-A648-18F7BAD10E77}" type="slidenum">
              <a:rPr lang="en-US" altLang="zh-CN"/>
              <a:pPr/>
              <a:t>48</a:t>
            </a:fld>
            <a:endParaRPr lang="en-US" altLang="zh-CN"/>
          </a:p>
        </p:txBody>
      </p:sp>
      <p:pic>
        <p:nvPicPr>
          <p:cNvPr id="203780" name="Picture 4" descr="Scan101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75" y="2447925"/>
            <a:ext cx="3324225" cy="3657600"/>
          </a:xfrm>
          <a:prstGeom prst="rect">
            <a:avLst/>
          </a:prstGeom>
          <a:noFill/>
        </p:spPr>
      </p:pic>
      <p:pic>
        <p:nvPicPr>
          <p:cNvPr id="203781" name="Picture 5" descr="1020403755_1_big"/>
          <p:cNvPicPr>
            <a:picLocks noChangeAspect="1" noChangeArrowheads="1"/>
          </p:cNvPicPr>
          <p:nvPr/>
        </p:nvPicPr>
        <p:blipFill>
          <a:blip r:embed="rId3" cstate="print">
            <a:lum bright="-54000" contrast="60000"/>
          </a:blip>
          <a:srcRect/>
          <a:stretch>
            <a:fillRect/>
          </a:stretch>
        </p:blipFill>
        <p:spPr bwMode="auto">
          <a:xfrm>
            <a:off x="5715000" y="1762125"/>
            <a:ext cx="1603375" cy="4410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抬升机构</a:t>
            </a:r>
          </a:p>
        </p:txBody>
      </p:sp>
      <p:sp>
        <p:nvSpPr>
          <p:cNvPr id="4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4F976-3C1A-4CC6-AF3D-F473B9E5F80B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44" name="页脚占位符 4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4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E5A0-8C7C-40ED-A1B2-15A6A4A54AA4}" type="slidenum">
              <a:rPr lang="en-US" altLang="zh-CN"/>
              <a:pPr/>
              <a:t>49</a:t>
            </a:fld>
            <a:endParaRPr lang="en-US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10000" y="2438400"/>
            <a:ext cx="2133600" cy="3505200"/>
            <a:chOff x="2400" y="1536"/>
            <a:chExt cx="1344" cy="220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784" y="2208"/>
              <a:ext cx="576" cy="1536"/>
              <a:chOff x="2256" y="1152"/>
              <a:chExt cx="576" cy="2592"/>
            </a:xfrm>
          </p:grpSpPr>
          <p:sp>
            <p:nvSpPr>
              <p:cNvPr id="205830" name="Rectangle 6"/>
              <p:cNvSpPr>
                <a:spLocks noChangeArrowheads="1"/>
              </p:cNvSpPr>
              <p:nvPr/>
            </p:nvSpPr>
            <p:spPr bwMode="auto">
              <a:xfrm>
                <a:off x="2256" y="2880"/>
                <a:ext cx="576" cy="864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831" name="Rectangle 7"/>
              <p:cNvSpPr>
                <a:spLocks noChangeArrowheads="1"/>
              </p:cNvSpPr>
              <p:nvPr/>
            </p:nvSpPr>
            <p:spPr bwMode="auto">
              <a:xfrm>
                <a:off x="2352" y="2016"/>
                <a:ext cx="384" cy="864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832" name="Rectangle 8"/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192" cy="864"/>
              </a:xfrm>
              <a:prstGeom prst="rect">
                <a:avLst/>
              </a:prstGeom>
              <a:solidFill>
                <a:schemeClr val="accent1"/>
              </a:solidFill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5833" name="Rectangle 9"/>
            <p:cNvSpPr>
              <a:spLocks noChangeArrowheads="1"/>
            </p:cNvSpPr>
            <p:nvPr/>
          </p:nvSpPr>
          <p:spPr bwMode="auto">
            <a:xfrm>
              <a:off x="2400" y="2026"/>
              <a:ext cx="1344" cy="14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34" name="Rectangle 10"/>
            <p:cNvSpPr>
              <a:spLocks noChangeArrowheads="1"/>
            </p:cNvSpPr>
            <p:nvPr/>
          </p:nvSpPr>
          <p:spPr bwMode="auto">
            <a:xfrm>
              <a:off x="2640" y="1536"/>
              <a:ext cx="864" cy="480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30250" y="2286000"/>
            <a:ext cx="2574925" cy="3613150"/>
            <a:chOff x="460" y="1258"/>
            <a:chExt cx="1752" cy="2458"/>
          </a:xfrm>
        </p:grpSpPr>
        <p:sp>
          <p:nvSpPr>
            <p:cNvPr id="205836" name="Line 12"/>
            <p:cNvSpPr>
              <a:spLocks noChangeShapeType="1"/>
            </p:cNvSpPr>
            <p:nvPr/>
          </p:nvSpPr>
          <p:spPr bwMode="auto">
            <a:xfrm flipH="1" flipV="1">
              <a:off x="762" y="3024"/>
              <a:ext cx="54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37" name="Oval 13"/>
            <p:cNvSpPr>
              <a:spLocks noChangeArrowheads="1"/>
            </p:cNvSpPr>
            <p:nvPr/>
          </p:nvSpPr>
          <p:spPr bwMode="auto">
            <a:xfrm>
              <a:off x="672" y="2880"/>
              <a:ext cx="219" cy="219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38" name="Rectangle 14"/>
            <p:cNvSpPr>
              <a:spLocks noChangeArrowheads="1"/>
            </p:cNvSpPr>
            <p:nvPr/>
          </p:nvSpPr>
          <p:spPr bwMode="auto">
            <a:xfrm rot="-554476">
              <a:off x="768" y="3360"/>
              <a:ext cx="144" cy="336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39" name="Line 15"/>
            <p:cNvSpPr>
              <a:spLocks noChangeShapeType="1"/>
            </p:cNvSpPr>
            <p:nvPr/>
          </p:nvSpPr>
          <p:spPr bwMode="auto">
            <a:xfrm>
              <a:off x="864" y="2160"/>
              <a:ext cx="192" cy="9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40" name="Line 16"/>
            <p:cNvSpPr>
              <a:spLocks noChangeShapeType="1"/>
            </p:cNvSpPr>
            <p:nvPr/>
          </p:nvSpPr>
          <p:spPr bwMode="auto">
            <a:xfrm>
              <a:off x="758" y="2236"/>
              <a:ext cx="28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41" name="Rectangle 17"/>
            <p:cNvSpPr>
              <a:spLocks noChangeArrowheads="1"/>
            </p:cNvSpPr>
            <p:nvPr/>
          </p:nvSpPr>
          <p:spPr bwMode="auto">
            <a:xfrm rot="-2125119">
              <a:off x="778" y="1670"/>
              <a:ext cx="960" cy="16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42" name="Rectangle 18"/>
            <p:cNvSpPr>
              <a:spLocks noChangeArrowheads="1"/>
            </p:cNvSpPr>
            <p:nvPr/>
          </p:nvSpPr>
          <p:spPr bwMode="auto">
            <a:xfrm rot="4140127">
              <a:off x="308" y="2572"/>
              <a:ext cx="960" cy="16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43" name="Rectangle 19"/>
            <p:cNvSpPr>
              <a:spLocks noChangeArrowheads="1"/>
            </p:cNvSpPr>
            <p:nvPr/>
          </p:nvSpPr>
          <p:spPr bwMode="auto">
            <a:xfrm rot="4140127">
              <a:off x="474" y="2954"/>
              <a:ext cx="960" cy="216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44" name="Freeform 20"/>
            <p:cNvSpPr>
              <a:spLocks/>
            </p:cNvSpPr>
            <p:nvPr/>
          </p:nvSpPr>
          <p:spPr bwMode="auto">
            <a:xfrm>
              <a:off x="672" y="3346"/>
              <a:ext cx="576" cy="370"/>
            </a:xfrm>
            <a:custGeom>
              <a:avLst/>
              <a:gdLst/>
              <a:ahLst/>
              <a:cxnLst>
                <a:cxn ang="0">
                  <a:pos x="0" y="624"/>
                </a:cxn>
                <a:cxn ang="0">
                  <a:pos x="912" y="624"/>
                </a:cxn>
                <a:cxn ang="0">
                  <a:pos x="912" y="0"/>
                </a:cxn>
                <a:cxn ang="0">
                  <a:pos x="576" y="0"/>
                </a:cxn>
                <a:cxn ang="0">
                  <a:pos x="0" y="624"/>
                </a:cxn>
              </a:cxnLst>
              <a:rect l="0" t="0" r="r" b="b"/>
              <a:pathLst>
                <a:path w="912" h="624">
                  <a:moveTo>
                    <a:pt x="0" y="624"/>
                  </a:moveTo>
                  <a:lnTo>
                    <a:pt x="912" y="624"/>
                  </a:lnTo>
                  <a:lnTo>
                    <a:pt x="912" y="0"/>
                  </a:lnTo>
                  <a:lnTo>
                    <a:pt x="576" y="0"/>
                  </a:lnTo>
                  <a:lnTo>
                    <a:pt x="0" y="624"/>
                  </a:lnTo>
                  <a:close/>
                </a:path>
              </a:pathLst>
            </a:custGeom>
            <a:solidFill>
              <a:schemeClr val="accent1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45" name="Rectangle 21"/>
            <p:cNvSpPr>
              <a:spLocks noChangeArrowheads="1"/>
            </p:cNvSpPr>
            <p:nvPr/>
          </p:nvSpPr>
          <p:spPr bwMode="auto">
            <a:xfrm rot="-2125119">
              <a:off x="460" y="1872"/>
              <a:ext cx="960" cy="216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46" name="Oval 22"/>
            <p:cNvSpPr>
              <a:spLocks noChangeArrowheads="1"/>
            </p:cNvSpPr>
            <p:nvPr/>
          </p:nvSpPr>
          <p:spPr bwMode="auto">
            <a:xfrm>
              <a:off x="1602" y="1316"/>
              <a:ext cx="288" cy="2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47" name="Line 23"/>
            <p:cNvSpPr>
              <a:spLocks noChangeShapeType="1"/>
            </p:cNvSpPr>
            <p:nvPr/>
          </p:nvSpPr>
          <p:spPr bwMode="auto">
            <a:xfrm>
              <a:off x="1094" y="1872"/>
              <a:ext cx="0" cy="43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48" name="Rectangle 24"/>
            <p:cNvSpPr>
              <a:spLocks noChangeArrowheads="1"/>
            </p:cNvSpPr>
            <p:nvPr/>
          </p:nvSpPr>
          <p:spPr bwMode="auto">
            <a:xfrm>
              <a:off x="1046" y="2112"/>
              <a:ext cx="96" cy="24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49" name="Oval 25"/>
            <p:cNvSpPr>
              <a:spLocks noChangeArrowheads="1"/>
            </p:cNvSpPr>
            <p:nvPr/>
          </p:nvSpPr>
          <p:spPr bwMode="auto">
            <a:xfrm>
              <a:off x="1682" y="1412"/>
              <a:ext cx="96" cy="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50" name="Oval 26"/>
            <p:cNvSpPr>
              <a:spLocks noChangeArrowheads="1"/>
            </p:cNvSpPr>
            <p:nvPr/>
          </p:nvSpPr>
          <p:spPr bwMode="auto">
            <a:xfrm>
              <a:off x="1038" y="1824"/>
              <a:ext cx="96" cy="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51" name="Oval 27"/>
            <p:cNvSpPr>
              <a:spLocks noChangeArrowheads="1"/>
            </p:cNvSpPr>
            <p:nvPr/>
          </p:nvSpPr>
          <p:spPr bwMode="auto">
            <a:xfrm>
              <a:off x="576" y="2150"/>
              <a:ext cx="96" cy="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52" name="Oval 28"/>
            <p:cNvSpPr>
              <a:spLocks noChangeArrowheads="1"/>
            </p:cNvSpPr>
            <p:nvPr/>
          </p:nvSpPr>
          <p:spPr bwMode="auto">
            <a:xfrm>
              <a:off x="1056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53" name="Oval 29"/>
            <p:cNvSpPr>
              <a:spLocks noChangeArrowheads="1"/>
            </p:cNvSpPr>
            <p:nvPr/>
          </p:nvSpPr>
          <p:spPr bwMode="auto">
            <a:xfrm>
              <a:off x="813" y="3594"/>
              <a:ext cx="96" cy="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54" name="Oval 30"/>
            <p:cNvSpPr>
              <a:spLocks noChangeArrowheads="1"/>
            </p:cNvSpPr>
            <p:nvPr/>
          </p:nvSpPr>
          <p:spPr bwMode="auto">
            <a:xfrm>
              <a:off x="732" y="2976"/>
              <a:ext cx="48" cy="4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55" name="Rectangle 31"/>
            <p:cNvSpPr>
              <a:spLocks noChangeArrowheads="1"/>
            </p:cNvSpPr>
            <p:nvPr/>
          </p:nvSpPr>
          <p:spPr bwMode="auto">
            <a:xfrm>
              <a:off x="1732" y="1258"/>
              <a:ext cx="480" cy="384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400800" y="2574925"/>
            <a:ext cx="2133600" cy="3368675"/>
            <a:chOff x="4032" y="1622"/>
            <a:chExt cx="1344" cy="2122"/>
          </a:xfrm>
        </p:grpSpPr>
        <p:grpSp>
          <p:nvGrpSpPr>
            <p:cNvPr id="6" name="Group 33"/>
            <p:cNvGrpSpPr>
              <a:grpSpLocks/>
            </p:cNvGrpSpPr>
            <p:nvPr/>
          </p:nvGrpSpPr>
          <p:grpSpPr bwMode="auto">
            <a:xfrm>
              <a:off x="4032" y="1622"/>
              <a:ext cx="1344" cy="2074"/>
              <a:chOff x="4032" y="1622"/>
              <a:chExt cx="1344" cy="2074"/>
            </a:xfrm>
          </p:grpSpPr>
          <p:grpSp>
            <p:nvGrpSpPr>
              <p:cNvPr id="7" name="Group 34"/>
              <p:cNvGrpSpPr>
                <a:grpSpLocks/>
              </p:cNvGrpSpPr>
              <p:nvPr/>
            </p:nvGrpSpPr>
            <p:grpSpPr bwMode="auto">
              <a:xfrm>
                <a:off x="4128" y="2256"/>
                <a:ext cx="1152" cy="1440"/>
                <a:chOff x="2544" y="2016"/>
                <a:chExt cx="192" cy="432"/>
              </a:xfrm>
            </p:grpSpPr>
            <p:sp>
              <p:nvSpPr>
                <p:cNvPr id="205859" name="Freeform 35"/>
                <p:cNvSpPr>
                  <a:spLocks/>
                </p:cNvSpPr>
                <p:nvPr/>
              </p:nvSpPr>
              <p:spPr bwMode="auto">
                <a:xfrm>
                  <a:off x="2544" y="2016"/>
                  <a:ext cx="192" cy="432"/>
                </a:xfrm>
                <a:custGeom>
                  <a:avLst/>
                  <a:gdLst/>
                  <a:ahLst/>
                  <a:cxnLst>
                    <a:cxn ang="0">
                      <a:pos x="0" y="432"/>
                    </a:cxn>
                    <a:cxn ang="0">
                      <a:pos x="192" y="384"/>
                    </a:cxn>
                    <a:cxn ang="0">
                      <a:pos x="0" y="336"/>
                    </a:cxn>
                    <a:cxn ang="0">
                      <a:pos x="192" y="288"/>
                    </a:cxn>
                    <a:cxn ang="0">
                      <a:pos x="0" y="240"/>
                    </a:cxn>
                    <a:cxn ang="0">
                      <a:pos x="192" y="192"/>
                    </a:cxn>
                    <a:cxn ang="0">
                      <a:pos x="0" y="144"/>
                    </a:cxn>
                    <a:cxn ang="0">
                      <a:pos x="192" y="96"/>
                    </a:cxn>
                    <a:cxn ang="0">
                      <a:pos x="0" y="48"/>
                    </a:cxn>
                    <a:cxn ang="0">
                      <a:pos x="192" y="0"/>
                    </a:cxn>
                  </a:cxnLst>
                  <a:rect l="0" t="0" r="r" b="b"/>
                  <a:pathLst>
                    <a:path w="192" h="432">
                      <a:moveTo>
                        <a:pt x="0" y="432"/>
                      </a:moveTo>
                      <a:lnTo>
                        <a:pt x="192" y="384"/>
                      </a:lnTo>
                      <a:lnTo>
                        <a:pt x="0" y="336"/>
                      </a:lnTo>
                      <a:lnTo>
                        <a:pt x="192" y="288"/>
                      </a:lnTo>
                      <a:lnTo>
                        <a:pt x="0" y="240"/>
                      </a:lnTo>
                      <a:lnTo>
                        <a:pt x="192" y="192"/>
                      </a:lnTo>
                      <a:lnTo>
                        <a:pt x="0" y="144"/>
                      </a:lnTo>
                      <a:lnTo>
                        <a:pt x="192" y="96"/>
                      </a:lnTo>
                      <a:lnTo>
                        <a:pt x="0" y="48"/>
                      </a:lnTo>
                      <a:lnTo>
                        <a:pt x="192" y="0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860" name="Freeform 36"/>
                <p:cNvSpPr>
                  <a:spLocks/>
                </p:cNvSpPr>
                <p:nvPr/>
              </p:nvSpPr>
              <p:spPr bwMode="auto">
                <a:xfrm flipH="1">
                  <a:off x="2544" y="2016"/>
                  <a:ext cx="192" cy="432"/>
                </a:xfrm>
                <a:custGeom>
                  <a:avLst/>
                  <a:gdLst/>
                  <a:ahLst/>
                  <a:cxnLst>
                    <a:cxn ang="0">
                      <a:pos x="0" y="432"/>
                    </a:cxn>
                    <a:cxn ang="0">
                      <a:pos x="192" y="384"/>
                    </a:cxn>
                    <a:cxn ang="0">
                      <a:pos x="0" y="336"/>
                    </a:cxn>
                    <a:cxn ang="0">
                      <a:pos x="192" y="288"/>
                    </a:cxn>
                    <a:cxn ang="0">
                      <a:pos x="0" y="240"/>
                    </a:cxn>
                    <a:cxn ang="0">
                      <a:pos x="192" y="192"/>
                    </a:cxn>
                    <a:cxn ang="0">
                      <a:pos x="0" y="144"/>
                    </a:cxn>
                    <a:cxn ang="0">
                      <a:pos x="192" y="96"/>
                    </a:cxn>
                    <a:cxn ang="0">
                      <a:pos x="0" y="48"/>
                    </a:cxn>
                    <a:cxn ang="0">
                      <a:pos x="192" y="0"/>
                    </a:cxn>
                  </a:cxnLst>
                  <a:rect l="0" t="0" r="r" b="b"/>
                  <a:pathLst>
                    <a:path w="192" h="432">
                      <a:moveTo>
                        <a:pt x="0" y="432"/>
                      </a:moveTo>
                      <a:lnTo>
                        <a:pt x="192" y="384"/>
                      </a:lnTo>
                      <a:lnTo>
                        <a:pt x="0" y="336"/>
                      </a:lnTo>
                      <a:lnTo>
                        <a:pt x="192" y="288"/>
                      </a:lnTo>
                      <a:lnTo>
                        <a:pt x="0" y="240"/>
                      </a:lnTo>
                      <a:lnTo>
                        <a:pt x="192" y="192"/>
                      </a:lnTo>
                      <a:lnTo>
                        <a:pt x="0" y="144"/>
                      </a:lnTo>
                      <a:lnTo>
                        <a:pt x="192" y="96"/>
                      </a:lnTo>
                      <a:lnTo>
                        <a:pt x="0" y="48"/>
                      </a:lnTo>
                      <a:lnTo>
                        <a:pt x="192" y="0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861" name="Rectangle 37"/>
              <p:cNvSpPr>
                <a:spLocks noChangeArrowheads="1"/>
              </p:cNvSpPr>
              <p:nvPr/>
            </p:nvSpPr>
            <p:spPr bwMode="auto">
              <a:xfrm>
                <a:off x="4032" y="2112"/>
                <a:ext cx="1344" cy="144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862" name="Rectangle 38"/>
              <p:cNvSpPr>
                <a:spLocks noChangeArrowheads="1"/>
              </p:cNvSpPr>
              <p:nvPr/>
            </p:nvSpPr>
            <p:spPr bwMode="auto">
              <a:xfrm>
                <a:off x="4272" y="1622"/>
                <a:ext cx="864" cy="480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5863" name="Oval 39"/>
            <p:cNvSpPr>
              <a:spLocks noChangeArrowheads="1"/>
            </p:cNvSpPr>
            <p:nvPr/>
          </p:nvSpPr>
          <p:spPr bwMode="auto">
            <a:xfrm>
              <a:off x="4080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864" name="Oval 40"/>
            <p:cNvSpPr>
              <a:spLocks noChangeArrowheads="1"/>
            </p:cNvSpPr>
            <p:nvPr/>
          </p:nvSpPr>
          <p:spPr bwMode="auto">
            <a:xfrm>
              <a:off x="5184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5865" name="Line 41"/>
          <p:cNvSpPr>
            <a:spLocks noChangeShapeType="1"/>
          </p:cNvSpPr>
          <p:nvPr/>
        </p:nvSpPr>
        <p:spPr bwMode="auto">
          <a:xfrm>
            <a:off x="0" y="5943600"/>
            <a:ext cx="9144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45" name="组合 58"/>
          <p:cNvGrpSpPr/>
          <p:nvPr/>
        </p:nvGrpSpPr>
        <p:grpSpPr>
          <a:xfrm>
            <a:off x="8676456" y="116632"/>
            <a:ext cx="370327" cy="432048"/>
            <a:chOff x="5940152" y="2420888"/>
            <a:chExt cx="432048" cy="504056"/>
          </a:xfrm>
        </p:grpSpPr>
        <p:sp>
          <p:nvSpPr>
            <p:cNvPr id="46" name="折角形 45"/>
            <p:cNvSpPr/>
            <p:nvPr/>
          </p:nvSpPr>
          <p:spPr>
            <a:xfrm flipV="1">
              <a:off x="5940152" y="2420888"/>
              <a:ext cx="432048" cy="504056"/>
            </a:xfrm>
            <a:prstGeom prst="foldedCorner">
              <a:avLst>
                <a:gd name="adj" fmla="val 37243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6012160" y="2492896"/>
              <a:ext cx="14401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6012160" y="2564904"/>
              <a:ext cx="21602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6012160" y="2636912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012160" y="2708920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6012160" y="2780928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6012160" y="2852936"/>
              <a:ext cx="2880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09A1772-E69D-4F57-9C40-E3631483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官方提供的购物车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BD33973-CED0-427E-9BA7-F3699360F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1224-169F-4396-BEA9-B7E41AFB8240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2E7EA9B-4E37-4321-A84D-2016B30F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4AB070A-69F3-49A3-A224-BDF6BFB7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C549201-B100-477B-9559-903DE55091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417638"/>
            <a:ext cx="3962400" cy="3962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3C49F8B9-289C-4FDC-82A0-BFC3CF5A8035}"/>
              </a:ext>
            </a:extLst>
          </p:cNvPr>
          <p:cNvSpPr/>
          <p:nvPr/>
        </p:nvSpPr>
        <p:spPr>
          <a:xfrm>
            <a:off x="2555776" y="5445224"/>
            <a:ext cx="42549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RÅSKOG 拉斯克-白色-宜家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35cm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×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45cm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×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78cm</a:t>
            </a:r>
          </a:p>
        </p:txBody>
      </p:sp>
    </p:spTree>
    <p:extLst>
      <p:ext uri="{BB962C8B-B14F-4D97-AF65-F5344CB8AC3E}">
        <p14:creationId xmlns:p14="http://schemas.microsoft.com/office/powerpoint/2010/main" val="9257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img.wjw.cn/mbr1003/MBR100321121912935748/PicNatural/IMG10071010081793048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44824"/>
            <a:ext cx="4608512" cy="4532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四杆方式</a:t>
            </a:r>
            <a:r>
              <a:rPr lang="en-US" altLang="zh-CN" dirty="0"/>
              <a:t>——</a:t>
            </a:r>
            <a:r>
              <a:rPr lang="zh-CN" altLang="en-US" dirty="0"/>
              <a:t>抬升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CA04-28F1-47BC-9DC2-9AB2D5A662F1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3F9-BDC2-4D6D-BC85-CD55F90F0357}" type="slidenum">
              <a:rPr lang="en-US" altLang="zh-CN"/>
              <a:pPr/>
              <a:t>50</a:t>
            </a:fld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http://image.99114.com/2011/3/24/a1835104e319498aa00e037530db775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16374" r="7925" b="11111"/>
          <a:stretch>
            <a:fillRect/>
          </a:stretch>
        </p:blipFill>
        <p:spPr bwMode="auto">
          <a:xfrm>
            <a:off x="5652120" y="4425164"/>
            <a:ext cx="3254896" cy="178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四杆方式</a:t>
            </a:r>
            <a:r>
              <a:rPr lang="en-US" altLang="zh-CN" dirty="0"/>
              <a:t>——</a:t>
            </a:r>
            <a:r>
              <a:rPr lang="zh-CN" altLang="en-US" dirty="0"/>
              <a:t>伸缩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67E7-0EB2-46FE-8D6D-B3A468A1E515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784F-0E0B-4866-84CB-6571E4CCD4AA}" type="slidenum">
              <a:rPr lang="en-US" altLang="zh-CN"/>
              <a:pPr/>
              <a:t>51</a:t>
            </a:fld>
            <a:endParaRPr lang="en-US" altLang="zh-CN"/>
          </a:p>
        </p:txBody>
      </p:sp>
      <p:pic>
        <p:nvPicPr>
          <p:cNvPr id="207876" name="Picture 4" descr="20077813521236671"/>
          <p:cNvPicPr>
            <a:picLocks noChangeAspect="1" noChangeArrowheads="1"/>
          </p:cNvPicPr>
          <p:nvPr/>
        </p:nvPicPr>
        <p:blipFill>
          <a:blip r:embed="rId3" cstate="print">
            <a:lum bright="-18000" contrast="6000"/>
          </a:blip>
          <a:srcRect/>
          <a:stretch>
            <a:fillRect/>
          </a:stretch>
        </p:blipFill>
        <p:spPr bwMode="auto">
          <a:xfrm>
            <a:off x="395536" y="2270157"/>
            <a:ext cx="5105400" cy="3949700"/>
          </a:xfrm>
          <a:prstGeom prst="rect">
            <a:avLst/>
          </a:prstGeom>
          <a:noFill/>
        </p:spPr>
      </p:pic>
      <p:pic>
        <p:nvPicPr>
          <p:cNvPr id="207877" name="Picture 5" descr="2006427102856440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8704" y="2300407"/>
            <a:ext cx="2808312" cy="20154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3DCF-68B8-4D15-9DEF-8E9958ACF2D2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C8164-238A-4F9D-8253-3ABD6B0F784C}" type="slidenum">
              <a:rPr lang="en-US" altLang="zh-CN"/>
              <a:pPr/>
              <a:t>52</a:t>
            </a:fld>
            <a:endParaRPr lang="en-US" altLang="zh-CN"/>
          </a:p>
        </p:txBody>
      </p:sp>
      <p:pic>
        <p:nvPicPr>
          <p:cNvPr id="2304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14400"/>
            <a:ext cx="6035675" cy="4943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548680"/>
            <a:ext cx="5638800" cy="582612"/>
          </a:xfrm>
        </p:spPr>
        <p:txBody>
          <a:bodyPr>
            <a:normAutofit fontScale="90000"/>
          </a:bodyPr>
          <a:lstStyle/>
          <a:p>
            <a:r>
              <a:rPr lang="zh-CN" sz="3600" b="1"/>
              <a:t>四杆方式</a:t>
            </a:r>
          </a:p>
        </p:txBody>
      </p:sp>
      <p:pic>
        <p:nvPicPr>
          <p:cNvPr id="39939" name="Picture 1" descr="C:\Documents and Settings\Administrator\Application Data\Tencent\Users\31458926\QQ\WinTemp\RichOle\%1VWSE0BX_S{F8M5B]Q5)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07492"/>
            <a:ext cx="7291387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ADD2-8293-46F2-A94F-267C8682F3EB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15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577180"/>
            <a:ext cx="4648200" cy="582612"/>
          </a:xfrm>
        </p:spPr>
        <p:txBody>
          <a:bodyPr>
            <a:normAutofit fontScale="90000"/>
          </a:bodyPr>
          <a:lstStyle/>
          <a:p>
            <a:r>
              <a:rPr lang="zh-CN" sz="3600" b="1" dirty="0"/>
              <a:t>四杆方式</a:t>
            </a:r>
          </a:p>
        </p:txBody>
      </p:sp>
      <p:pic>
        <p:nvPicPr>
          <p:cNvPr id="41987" name="Picture 1" descr="C:\Documents and Settings\Administrator\Application Data\Tencent\Users\31458926\QQ\WinTemp\RichOle\2HX~9)JO$7F4HYKXFGMWU@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35992"/>
            <a:ext cx="6199187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C99F-B75A-4459-85B6-17B69B109055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932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836712"/>
            <a:ext cx="61722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绕线方式</a:t>
            </a:r>
          </a:p>
        </p:txBody>
      </p:sp>
      <p:pic>
        <p:nvPicPr>
          <p:cNvPr id="38915" name="Picture 1" descr="C:\Documents and Settings\Administrator\Application Data\Tencent\Users\31458926\QQ\WinTemp\RichOle\ZY$__}R84DNIL7[~Y$6S(]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43088"/>
            <a:ext cx="6453188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FCF47-A67A-439A-BC1D-F600DB72DC8F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8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弹射</a:t>
            </a:r>
          </a:p>
        </p:txBody>
      </p:sp>
      <p:sp>
        <p:nvSpPr>
          <p:cNvPr id="2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A924A-27DA-4257-ABF3-A8A8CCF54F6C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31" name="页脚占位符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F99E2-DCF9-4381-8BC8-D5C830E67457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5181600" y="3505200"/>
            <a:ext cx="2819400" cy="685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49" name="Rectangle 5" descr="宽上对角线"/>
          <p:cNvSpPr>
            <a:spLocks noChangeArrowheads="1"/>
          </p:cNvSpPr>
          <p:nvPr/>
        </p:nvSpPr>
        <p:spPr bwMode="auto">
          <a:xfrm>
            <a:off x="5410200" y="2743200"/>
            <a:ext cx="990600" cy="6858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50" name="Rectangle 6" descr="宽上对角线"/>
          <p:cNvSpPr>
            <a:spLocks noChangeArrowheads="1"/>
          </p:cNvSpPr>
          <p:nvPr/>
        </p:nvSpPr>
        <p:spPr bwMode="auto">
          <a:xfrm>
            <a:off x="5410200" y="4267200"/>
            <a:ext cx="990600" cy="6858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51" name="Rectangle 7"/>
          <p:cNvSpPr>
            <a:spLocks noChangeArrowheads="1"/>
          </p:cNvSpPr>
          <p:nvPr/>
        </p:nvSpPr>
        <p:spPr bwMode="auto">
          <a:xfrm>
            <a:off x="2590800" y="3733800"/>
            <a:ext cx="2667000" cy="228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52" name="Rectangle 8"/>
          <p:cNvSpPr>
            <a:spLocks noChangeArrowheads="1"/>
          </p:cNvSpPr>
          <p:nvPr/>
        </p:nvSpPr>
        <p:spPr bwMode="auto">
          <a:xfrm>
            <a:off x="4872038" y="3352800"/>
            <a:ext cx="330200" cy="990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53" name="Rectangle 9"/>
          <p:cNvSpPr>
            <a:spLocks noChangeArrowheads="1"/>
          </p:cNvSpPr>
          <p:nvPr/>
        </p:nvSpPr>
        <p:spPr bwMode="auto">
          <a:xfrm>
            <a:off x="1905000" y="3505200"/>
            <a:ext cx="685800" cy="685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54" name="Rectangle 10" descr="宽上对角线"/>
          <p:cNvSpPr>
            <a:spLocks noChangeArrowheads="1"/>
          </p:cNvSpPr>
          <p:nvPr/>
        </p:nvSpPr>
        <p:spPr bwMode="auto">
          <a:xfrm>
            <a:off x="2667000" y="2759075"/>
            <a:ext cx="304800" cy="9144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55" name="Rectangle 11" descr="宽上对角线"/>
          <p:cNvSpPr>
            <a:spLocks noChangeArrowheads="1"/>
          </p:cNvSpPr>
          <p:nvPr/>
        </p:nvSpPr>
        <p:spPr bwMode="auto">
          <a:xfrm>
            <a:off x="2667000" y="4022725"/>
            <a:ext cx="304800" cy="9144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027363" y="3473450"/>
            <a:ext cx="1806575" cy="777875"/>
            <a:chOff x="1478" y="2188"/>
            <a:chExt cx="1124" cy="490"/>
          </a:xfrm>
        </p:grpSpPr>
        <p:sp>
          <p:nvSpPr>
            <p:cNvPr id="210957" name="Freeform 13"/>
            <p:cNvSpPr>
              <a:spLocks/>
            </p:cNvSpPr>
            <p:nvPr/>
          </p:nvSpPr>
          <p:spPr bwMode="auto">
            <a:xfrm>
              <a:off x="1488" y="2200"/>
              <a:ext cx="1104" cy="4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4"/>
                </a:cxn>
                <a:cxn ang="0">
                  <a:pos x="96" y="0"/>
                </a:cxn>
                <a:cxn ang="0">
                  <a:pos x="144" y="144"/>
                </a:cxn>
                <a:cxn ang="0">
                  <a:pos x="192" y="0"/>
                </a:cxn>
                <a:cxn ang="0">
                  <a:pos x="240" y="144"/>
                </a:cxn>
                <a:cxn ang="0">
                  <a:pos x="288" y="0"/>
                </a:cxn>
                <a:cxn ang="0">
                  <a:pos x="336" y="144"/>
                </a:cxn>
                <a:cxn ang="0">
                  <a:pos x="384" y="0"/>
                </a:cxn>
                <a:cxn ang="0">
                  <a:pos x="432" y="144"/>
                </a:cxn>
                <a:cxn ang="0">
                  <a:pos x="480" y="0"/>
                </a:cxn>
                <a:cxn ang="0">
                  <a:pos x="528" y="144"/>
                </a:cxn>
                <a:cxn ang="0">
                  <a:pos x="576" y="0"/>
                </a:cxn>
                <a:cxn ang="0">
                  <a:pos x="624" y="144"/>
                </a:cxn>
              </a:cxnLst>
              <a:rect l="0" t="0" r="r" b="b"/>
              <a:pathLst>
                <a:path w="624" h="144">
                  <a:moveTo>
                    <a:pt x="0" y="0"/>
                  </a:moveTo>
                  <a:lnTo>
                    <a:pt x="48" y="144"/>
                  </a:lnTo>
                  <a:lnTo>
                    <a:pt x="96" y="0"/>
                  </a:lnTo>
                  <a:lnTo>
                    <a:pt x="144" y="144"/>
                  </a:lnTo>
                  <a:lnTo>
                    <a:pt x="192" y="0"/>
                  </a:lnTo>
                  <a:lnTo>
                    <a:pt x="240" y="144"/>
                  </a:lnTo>
                  <a:lnTo>
                    <a:pt x="288" y="0"/>
                  </a:lnTo>
                  <a:lnTo>
                    <a:pt x="336" y="144"/>
                  </a:lnTo>
                  <a:lnTo>
                    <a:pt x="384" y="0"/>
                  </a:lnTo>
                  <a:lnTo>
                    <a:pt x="432" y="144"/>
                  </a:lnTo>
                  <a:lnTo>
                    <a:pt x="480" y="0"/>
                  </a:lnTo>
                  <a:lnTo>
                    <a:pt x="528" y="144"/>
                  </a:lnTo>
                  <a:lnTo>
                    <a:pt x="576" y="0"/>
                  </a:lnTo>
                  <a:lnTo>
                    <a:pt x="624" y="144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8" name="Line 14"/>
            <p:cNvSpPr>
              <a:spLocks noChangeShapeType="1"/>
            </p:cNvSpPr>
            <p:nvPr/>
          </p:nvSpPr>
          <p:spPr bwMode="auto">
            <a:xfrm>
              <a:off x="2602" y="2188"/>
              <a:ext cx="0" cy="48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9" name="Line 15"/>
            <p:cNvSpPr>
              <a:spLocks noChangeShapeType="1"/>
            </p:cNvSpPr>
            <p:nvPr/>
          </p:nvSpPr>
          <p:spPr bwMode="auto">
            <a:xfrm>
              <a:off x="1478" y="2198"/>
              <a:ext cx="0" cy="48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 rot="-5400000">
            <a:off x="128588" y="3284537"/>
            <a:ext cx="1143000" cy="733425"/>
            <a:chOff x="1896" y="1632"/>
            <a:chExt cx="456" cy="384"/>
          </a:xfrm>
        </p:grpSpPr>
        <p:sp>
          <p:nvSpPr>
            <p:cNvPr id="210961" name="Rectangle 17"/>
            <p:cNvSpPr>
              <a:spLocks noChangeArrowheads="1"/>
            </p:cNvSpPr>
            <p:nvPr/>
          </p:nvSpPr>
          <p:spPr bwMode="auto">
            <a:xfrm>
              <a:off x="1920" y="1632"/>
              <a:ext cx="240" cy="38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962" name="Line 18"/>
            <p:cNvSpPr>
              <a:spLocks noChangeShapeType="1"/>
            </p:cNvSpPr>
            <p:nvPr/>
          </p:nvSpPr>
          <p:spPr bwMode="auto">
            <a:xfrm>
              <a:off x="1896" y="1728"/>
              <a:ext cx="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3" name="Line 19"/>
            <p:cNvSpPr>
              <a:spLocks noChangeShapeType="1"/>
            </p:cNvSpPr>
            <p:nvPr/>
          </p:nvSpPr>
          <p:spPr bwMode="auto">
            <a:xfrm>
              <a:off x="1896" y="177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4" name="Line 20"/>
            <p:cNvSpPr>
              <a:spLocks noChangeShapeType="1"/>
            </p:cNvSpPr>
            <p:nvPr/>
          </p:nvSpPr>
          <p:spPr bwMode="auto">
            <a:xfrm>
              <a:off x="1896" y="182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5" name="Line 21"/>
            <p:cNvSpPr>
              <a:spLocks noChangeShapeType="1"/>
            </p:cNvSpPr>
            <p:nvPr/>
          </p:nvSpPr>
          <p:spPr bwMode="auto">
            <a:xfrm>
              <a:off x="1896" y="1872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6" name="Line 22"/>
            <p:cNvSpPr>
              <a:spLocks noChangeShapeType="1"/>
            </p:cNvSpPr>
            <p:nvPr/>
          </p:nvSpPr>
          <p:spPr bwMode="auto">
            <a:xfrm>
              <a:off x="1896" y="1920"/>
              <a:ext cx="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0967" name="Oval 23"/>
          <p:cNvSpPr>
            <a:spLocks noChangeArrowheads="1"/>
          </p:cNvSpPr>
          <p:nvPr/>
        </p:nvSpPr>
        <p:spPr bwMode="auto">
          <a:xfrm>
            <a:off x="7848600" y="3216275"/>
            <a:ext cx="1219200" cy="12192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76200" y="4419600"/>
            <a:ext cx="12557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电磁铁</a:t>
            </a:r>
          </a:p>
        </p:txBody>
      </p:sp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1768475" y="4419600"/>
            <a:ext cx="898525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磁铁</a:t>
            </a:r>
          </a:p>
          <a:p>
            <a:pPr algn="ctr"/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或</a:t>
            </a:r>
          </a:p>
          <a:p>
            <a:pPr algn="ctr"/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铁</a:t>
            </a:r>
          </a:p>
        </p:txBody>
      </p:sp>
      <p:sp>
        <p:nvSpPr>
          <p:cNvPr id="210970" name="Rectangle 26"/>
          <p:cNvSpPr>
            <a:spLocks noChangeArrowheads="1"/>
          </p:cNvSpPr>
          <p:nvPr/>
        </p:nvSpPr>
        <p:spPr bwMode="auto">
          <a:xfrm>
            <a:off x="1905000" y="3505200"/>
            <a:ext cx="366713" cy="685800"/>
          </a:xfrm>
          <a:prstGeom prst="rect">
            <a:avLst/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71" name="Rectangle 27"/>
          <p:cNvSpPr>
            <a:spLocks noChangeArrowheads="1"/>
          </p:cNvSpPr>
          <p:nvPr/>
        </p:nvSpPr>
        <p:spPr bwMode="auto">
          <a:xfrm>
            <a:off x="2255838" y="3505200"/>
            <a:ext cx="334962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72" name="Text Box 28"/>
          <p:cNvSpPr txBox="1">
            <a:spLocks noChangeArrowheads="1"/>
          </p:cNvSpPr>
          <p:nvPr/>
        </p:nvSpPr>
        <p:spPr bwMode="auto">
          <a:xfrm>
            <a:off x="1873250" y="3595688"/>
            <a:ext cx="6735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zh-CN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70" grpId="0" animBg="1"/>
      <p:bldP spid="210971" grpId="0" animBg="1"/>
      <p:bldP spid="210972" grpId="0"/>
      <p:bldP spid="21097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工作机构的几种设计方法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夹持机构</a:t>
            </a:r>
          </a:p>
        </p:txBody>
      </p:sp>
      <p:sp>
        <p:nvSpPr>
          <p:cNvPr id="2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90A0-10FB-46A1-9A88-3735EFDD4976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156-292A-4E2F-AF65-6744578DFA44}" type="slidenum">
              <a:rPr lang="en-US" altLang="zh-CN"/>
              <a:pPr/>
              <a:t>57</a:t>
            </a:fld>
            <a:endParaRPr lang="en-US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05200" y="1752600"/>
            <a:ext cx="2011363" cy="4448175"/>
            <a:chOff x="2208" y="1104"/>
            <a:chExt cx="1267" cy="2802"/>
          </a:xfrm>
        </p:grpSpPr>
        <p:sp>
          <p:nvSpPr>
            <p:cNvPr id="208901" name="Rectangle 5"/>
            <p:cNvSpPr>
              <a:spLocks noChangeArrowheads="1"/>
            </p:cNvSpPr>
            <p:nvPr/>
          </p:nvSpPr>
          <p:spPr bwMode="auto">
            <a:xfrm>
              <a:off x="2582" y="3378"/>
              <a:ext cx="528" cy="528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02" name="Freeform 6"/>
            <p:cNvSpPr>
              <a:spLocks/>
            </p:cNvSpPr>
            <p:nvPr/>
          </p:nvSpPr>
          <p:spPr bwMode="auto">
            <a:xfrm>
              <a:off x="2419" y="3470"/>
              <a:ext cx="159" cy="37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144" y="48"/>
                </a:cxn>
                <a:cxn ang="0">
                  <a:pos x="96" y="144"/>
                </a:cxn>
                <a:cxn ang="0">
                  <a:pos x="96" y="192"/>
                </a:cxn>
                <a:cxn ang="0">
                  <a:pos x="144" y="288"/>
                </a:cxn>
                <a:cxn ang="0">
                  <a:pos x="96" y="336"/>
                </a:cxn>
                <a:cxn ang="0">
                  <a:pos x="48" y="240"/>
                </a:cxn>
                <a:cxn ang="0">
                  <a:pos x="0" y="144"/>
                </a:cxn>
                <a:cxn ang="0">
                  <a:pos x="96" y="0"/>
                </a:cxn>
              </a:cxnLst>
              <a:rect l="0" t="0" r="r" b="b"/>
              <a:pathLst>
                <a:path w="144" h="336">
                  <a:moveTo>
                    <a:pt x="96" y="0"/>
                  </a:moveTo>
                  <a:lnTo>
                    <a:pt x="144" y="48"/>
                  </a:lnTo>
                  <a:lnTo>
                    <a:pt x="96" y="144"/>
                  </a:lnTo>
                  <a:lnTo>
                    <a:pt x="96" y="192"/>
                  </a:lnTo>
                  <a:lnTo>
                    <a:pt x="144" y="288"/>
                  </a:lnTo>
                  <a:lnTo>
                    <a:pt x="96" y="336"/>
                  </a:lnTo>
                  <a:lnTo>
                    <a:pt x="48" y="240"/>
                  </a:lnTo>
                  <a:lnTo>
                    <a:pt x="0" y="14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03" name="Freeform 7"/>
            <p:cNvSpPr>
              <a:spLocks/>
            </p:cNvSpPr>
            <p:nvPr/>
          </p:nvSpPr>
          <p:spPr bwMode="auto">
            <a:xfrm flipH="1">
              <a:off x="3105" y="3470"/>
              <a:ext cx="159" cy="37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144" y="48"/>
                </a:cxn>
                <a:cxn ang="0">
                  <a:pos x="96" y="144"/>
                </a:cxn>
                <a:cxn ang="0">
                  <a:pos x="96" y="192"/>
                </a:cxn>
                <a:cxn ang="0">
                  <a:pos x="144" y="288"/>
                </a:cxn>
                <a:cxn ang="0">
                  <a:pos x="96" y="336"/>
                </a:cxn>
                <a:cxn ang="0">
                  <a:pos x="48" y="240"/>
                </a:cxn>
                <a:cxn ang="0">
                  <a:pos x="0" y="144"/>
                </a:cxn>
                <a:cxn ang="0">
                  <a:pos x="96" y="0"/>
                </a:cxn>
              </a:cxnLst>
              <a:rect l="0" t="0" r="r" b="b"/>
              <a:pathLst>
                <a:path w="144" h="336">
                  <a:moveTo>
                    <a:pt x="96" y="0"/>
                  </a:moveTo>
                  <a:lnTo>
                    <a:pt x="144" y="48"/>
                  </a:lnTo>
                  <a:lnTo>
                    <a:pt x="96" y="144"/>
                  </a:lnTo>
                  <a:lnTo>
                    <a:pt x="96" y="192"/>
                  </a:lnTo>
                  <a:lnTo>
                    <a:pt x="144" y="288"/>
                  </a:lnTo>
                  <a:lnTo>
                    <a:pt x="96" y="336"/>
                  </a:lnTo>
                  <a:lnTo>
                    <a:pt x="48" y="240"/>
                  </a:lnTo>
                  <a:lnTo>
                    <a:pt x="0" y="14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04" name="Rectangle 8"/>
            <p:cNvSpPr>
              <a:spLocks noChangeArrowheads="1"/>
            </p:cNvSpPr>
            <p:nvPr/>
          </p:nvSpPr>
          <p:spPr bwMode="auto">
            <a:xfrm>
              <a:off x="2208" y="1728"/>
              <a:ext cx="1267" cy="42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05" name="Rectangle 9"/>
            <p:cNvSpPr>
              <a:spLocks noChangeArrowheads="1"/>
            </p:cNvSpPr>
            <p:nvPr/>
          </p:nvSpPr>
          <p:spPr bwMode="auto">
            <a:xfrm>
              <a:off x="2208" y="2150"/>
              <a:ext cx="264" cy="89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06" name="Rectangle 10"/>
            <p:cNvSpPr>
              <a:spLocks noChangeArrowheads="1"/>
            </p:cNvSpPr>
            <p:nvPr/>
          </p:nvSpPr>
          <p:spPr bwMode="auto">
            <a:xfrm>
              <a:off x="3211" y="2150"/>
              <a:ext cx="264" cy="89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07" name="Freeform 11"/>
            <p:cNvSpPr>
              <a:spLocks/>
            </p:cNvSpPr>
            <p:nvPr/>
          </p:nvSpPr>
          <p:spPr bwMode="auto">
            <a:xfrm>
              <a:off x="2261" y="2414"/>
              <a:ext cx="760" cy="1268"/>
            </a:xfrm>
            <a:custGeom>
              <a:avLst/>
              <a:gdLst/>
              <a:ahLst/>
              <a:cxnLst>
                <a:cxn ang="0">
                  <a:pos x="96" y="720"/>
                </a:cxn>
                <a:cxn ang="0">
                  <a:pos x="144" y="720"/>
                </a:cxn>
                <a:cxn ang="0">
                  <a:pos x="96" y="336"/>
                </a:cxn>
                <a:cxn ang="0">
                  <a:pos x="432" y="96"/>
                </a:cxn>
                <a:cxn ang="0">
                  <a:pos x="432" y="48"/>
                </a:cxn>
                <a:cxn ang="0">
                  <a:pos x="384" y="0"/>
                </a:cxn>
                <a:cxn ang="0">
                  <a:pos x="336" y="0"/>
                </a:cxn>
                <a:cxn ang="0">
                  <a:pos x="0" y="288"/>
                </a:cxn>
                <a:cxn ang="0">
                  <a:pos x="96" y="720"/>
                </a:cxn>
              </a:cxnLst>
              <a:rect l="0" t="0" r="r" b="b"/>
              <a:pathLst>
                <a:path w="432" h="720">
                  <a:moveTo>
                    <a:pt x="96" y="720"/>
                  </a:moveTo>
                  <a:lnTo>
                    <a:pt x="144" y="720"/>
                  </a:lnTo>
                  <a:lnTo>
                    <a:pt x="96" y="336"/>
                  </a:lnTo>
                  <a:lnTo>
                    <a:pt x="432" y="96"/>
                  </a:lnTo>
                  <a:lnTo>
                    <a:pt x="432" y="48"/>
                  </a:lnTo>
                  <a:lnTo>
                    <a:pt x="384" y="0"/>
                  </a:lnTo>
                  <a:lnTo>
                    <a:pt x="336" y="0"/>
                  </a:lnTo>
                  <a:lnTo>
                    <a:pt x="0" y="288"/>
                  </a:lnTo>
                  <a:lnTo>
                    <a:pt x="96" y="720"/>
                  </a:lnTo>
                  <a:close/>
                </a:path>
              </a:pathLst>
            </a:custGeom>
            <a:solidFill>
              <a:schemeClr val="accent1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08" name="Freeform 12"/>
            <p:cNvSpPr>
              <a:spLocks/>
            </p:cNvSpPr>
            <p:nvPr/>
          </p:nvSpPr>
          <p:spPr bwMode="auto">
            <a:xfrm flipH="1">
              <a:off x="2662" y="2414"/>
              <a:ext cx="760" cy="1268"/>
            </a:xfrm>
            <a:custGeom>
              <a:avLst/>
              <a:gdLst/>
              <a:ahLst/>
              <a:cxnLst>
                <a:cxn ang="0">
                  <a:pos x="96" y="720"/>
                </a:cxn>
                <a:cxn ang="0">
                  <a:pos x="144" y="720"/>
                </a:cxn>
                <a:cxn ang="0">
                  <a:pos x="96" y="336"/>
                </a:cxn>
                <a:cxn ang="0">
                  <a:pos x="432" y="96"/>
                </a:cxn>
                <a:cxn ang="0">
                  <a:pos x="432" y="48"/>
                </a:cxn>
                <a:cxn ang="0">
                  <a:pos x="384" y="0"/>
                </a:cxn>
                <a:cxn ang="0">
                  <a:pos x="336" y="0"/>
                </a:cxn>
                <a:cxn ang="0">
                  <a:pos x="0" y="288"/>
                </a:cxn>
                <a:cxn ang="0">
                  <a:pos x="96" y="720"/>
                </a:cxn>
              </a:cxnLst>
              <a:rect l="0" t="0" r="r" b="b"/>
              <a:pathLst>
                <a:path w="432" h="720">
                  <a:moveTo>
                    <a:pt x="96" y="720"/>
                  </a:moveTo>
                  <a:lnTo>
                    <a:pt x="144" y="720"/>
                  </a:lnTo>
                  <a:lnTo>
                    <a:pt x="96" y="336"/>
                  </a:lnTo>
                  <a:lnTo>
                    <a:pt x="432" y="96"/>
                  </a:lnTo>
                  <a:lnTo>
                    <a:pt x="432" y="48"/>
                  </a:lnTo>
                  <a:lnTo>
                    <a:pt x="384" y="0"/>
                  </a:lnTo>
                  <a:lnTo>
                    <a:pt x="336" y="0"/>
                  </a:lnTo>
                  <a:lnTo>
                    <a:pt x="0" y="288"/>
                  </a:lnTo>
                  <a:lnTo>
                    <a:pt x="96" y="720"/>
                  </a:lnTo>
                  <a:close/>
                </a:path>
              </a:pathLst>
            </a:custGeom>
            <a:solidFill>
              <a:schemeClr val="accent1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09" name="Rectangle 13"/>
            <p:cNvSpPr>
              <a:spLocks noChangeArrowheads="1"/>
            </p:cNvSpPr>
            <p:nvPr/>
          </p:nvSpPr>
          <p:spPr bwMode="auto">
            <a:xfrm>
              <a:off x="2784" y="1968"/>
              <a:ext cx="96" cy="62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10" name="Rectangle 14"/>
            <p:cNvSpPr>
              <a:spLocks noChangeArrowheads="1"/>
            </p:cNvSpPr>
            <p:nvPr/>
          </p:nvSpPr>
          <p:spPr bwMode="auto">
            <a:xfrm>
              <a:off x="2688" y="1584"/>
              <a:ext cx="288" cy="62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11" name="Oval 15"/>
            <p:cNvSpPr>
              <a:spLocks noChangeArrowheads="1"/>
            </p:cNvSpPr>
            <p:nvPr/>
          </p:nvSpPr>
          <p:spPr bwMode="auto">
            <a:xfrm>
              <a:off x="2804" y="2506"/>
              <a:ext cx="48" cy="4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12" name="Oval 16"/>
            <p:cNvSpPr>
              <a:spLocks noChangeArrowheads="1"/>
            </p:cNvSpPr>
            <p:nvPr/>
          </p:nvSpPr>
          <p:spPr bwMode="auto">
            <a:xfrm>
              <a:off x="3312" y="2928"/>
              <a:ext cx="48" cy="4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13" name="Oval 17"/>
            <p:cNvSpPr>
              <a:spLocks noChangeArrowheads="1"/>
            </p:cNvSpPr>
            <p:nvPr/>
          </p:nvSpPr>
          <p:spPr bwMode="auto">
            <a:xfrm>
              <a:off x="2322" y="2920"/>
              <a:ext cx="48" cy="4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14" name="Line 18"/>
            <p:cNvSpPr>
              <a:spLocks noChangeShapeType="1"/>
            </p:cNvSpPr>
            <p:nvPr/>
          </p:nvSpPr>
          <p:spPr bwMode="auto">
            <a:xfrm flipV="1">
              <a:off x="2832" y="1200"/>
              <a:ext cx="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15" name="Text Box 19"/>
            <p:cNvSpPr txBox="1">
              <a:spLocks noChangeArrowheads="1"/>
            </p:cNvSpPr>
            <p:nvPr/>
          </p:nvSpPr>
          <p:spPr bwMode="auto">
            <a:xfrm>
              <a:off x="3024" y="1104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</a:t>
              </a:r>
            </a:p>
          </p:txBody>
        </p:sp>
        <p:sp>
          <p:nvSpPr>
            <p:cNvPr id="208916" name="Line 20"/>
            <p:cNvSpPr>
              <a:spLocks noChangeShapeType="1"/>
            </p:cNvSpPr>
            <p:nvPr/>
          </p:nvSpPr>
          <p:spPr bwMode="auto">
            <a:xfrm>
              <a:off x="2592" y="3648"/>
              <a:ext cx="2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17" name="Line 21"/>
            <p:cNvSpPr>
              <a:spLocks noChangeShapeType="1"/>
            </p:cNvSpPr>
            <p:nvPr/>
          </p:nvSpPr>
          <p:spPr bwMode="auto">
            <a:xfrm flipH="1">
              <a:off x="2862" y="3648"/>
              <a:ext cx="24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640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夹持机构</a:t>
            </a:r>
          </a:p>
        </p:txBody>
      </p:sp>
      <p:pic>
        <p:nvPicPr>
          <p:cNvPr id="15363" name="Picture 6" descr="DSCN04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75" y="1714500"/>
            <a:ext cx="5256213" cy="394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B7A0-CA32-4E33-B898-51BD4EEB782D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58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</p:spTree>
    <p:extLst>
      <p:ext uri="{BB962C8B-B14F-4D97-AF65-F5344CB8AC3E}">
        <p14:creationId xmlns:p14="http://schemas.microsoft.com/office/powerpoint/2010/main" val="3012974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00808"/>
            <a:ext cx="4733925" cy="3581400"/>
          </a:xfrm>
          <a:prstGeom prst="rect">
            <a:avLst/>
          </a:prstGeom>
          <a:noFill/>
        </p:spPr>
      </p:pic>
      <p:sp>
        <p:nvSpPr>
          <p:cNvPr id="54277" name="标题 1"/>
          <p:cNvSpPr>
            <a:spLocks/>
          </p:cNvSpPr>
          <p:nvPr/>
        </p:nvSpPr>
        <p:spPr bwMode="auto">
          <a:xfrm>
            <a:off x="1907704" y="709738"/>
            <a:ext cx="671512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742950" indent="-742950">
              <a:buFont typeface="Verdana" pitchFamily="34" charset="0"/>
              <a:buNone/>
            </a:pPr>
            <a:r>
              <a:rPr lang="zh-CN" altLang="en-US" sz="3600" b="1" dirty="0">
                <a:latin typeface="Verdana" pitchFamily="34" charset="0"/>
              </a:rPr>
              <a:t>夹持机构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7A11A-E733-41ED-A30D-F46A69B05998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</p:spTree>
    <p:extLst>
      <p:ext uri="{BB962C8B-B14F-4D97-AF65-F5344CB8AC3E}">
        <p14:creationId xmlns:p14="http://schemas.microsoft.com/office/powerpoint/2010/main" val="284318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9D3772B-C034-47C7-9EEF-93E8DF87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购物车设计和使用的建议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606980E-8B6E-40CC-B480-D09E585C5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购物车尽量设计的轻便</a:t>
            </a:r>
            <a:endParaRPr lang="en-US" altLang="zh-CN" dirty="0"/>
          </a:p>
          <a:p>
            <a:r>
              <a:rPr lang="zh-CN" altLang="en-US" dirty="0"/>
              <a:t>尽量让机器人拖拽和推送购物车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F3B6E80-AAE4-461E-877F-9741BA83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1224-169F-4396-BEA9-B7E41AFB8240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80E866E-1ACD-4CAD-A6E0-3F6F82AA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77C7DAD-63D0-424A-AE26-E10BA1B1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7C2461D-D169-450C-86E4-CA37DA9C9F0A}"/>
              </a:ext>
            </a:extLst>
          </p:cNvPr>
          <p:cNvSpPr/>
          <p:nvPr/>
        </p:nvSpPr>
        <p:spPr>
          <a:xfrm>
            <a:off x="862810" y="3863181"/>
            <a:ext cx="56854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注意</a:t>
            </a:r>
            <a:r>
              <a:rPr lang="zh-CN" altLang="zh-CN" sz="3200" b="1" dirty="0">
                <a:solidFill>
                  <a:srgbClr val="FF0000"/>
                </a:solidFill>
              </a:rPr>
              <a:t>购物车尺寸</a:t>
            </a:r>
            <a:r>
              <a:rPr lang="zh-CN" altLang="en-US" sz="3200" b="1" dirty="0">
                <a:solidFill>
                  <a:srgbClr val="FF0000"/>
                </a:solidFill>
              </a:rPr>
              <a:t>：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zh-CN" sz="3200" b="1" dirty="0">
                <a:solidFill>
                  <a:srgbClr val="FF0000"/>
                </a:solidFill>
              </a:rPr>
              <a:t>不能小于</a:t>
            </a:r>
            <a:r>
              <a:rPr lang="en-US" altLang="zh-CN" sz="3200" b="1" dirty="0">
                <a:solidFill>
                  <a:srgbClr val="FF0000"/>
                </a:solidFill>
              </a:rPr>
              <a:t>300</a:t>
            </a:r>
            <a:r>
              <a:rPr lang="zh-CN" altLang="zh-CN" sz="3200" b="1" dirty="0">
                <a:solidFill>
                  <a:srgbClr val="FF0000"/>
                </a:solidFill>
              </a:rPr>
              <a:t>×</a:t>
            </a:r>
            <a:r>
              <a:rPr lang="en-US" altLang="zh-CN" sz="3200" b="1" dirty="0">
                <a:solidFill>
                  <a:srgbClr val="FF0000"/>
                </a:solidFill>
              </a:rPr>
              <a:t>300</a:t>
            </a:r>
          </a:p>
          <a:p>
            <a:r>
              <a:rPr lang="zh-CN" altLang="zh-CN" sz="3200" b="1" dirty="0">
                <a:solidFill>
                  <a:srgbClr val="FF0000"/>
                </a:solidFill>
              </a:rPr>
              <a:t>不得大于</a:t>
            </a:r>
            <a:r>
              <a:rPr lang="en-US" altLang="zh-CN" sz="3200" b="1" dirty="0">
                <a:solidFill>
                  <a:srgbClr val="FF0000"/>
                </a:solidFill>
              </a:rPr>
              <a:t>500</a:t>
            </a:r>
            <a:r>
              <a:rPr lang="zh-CN" altLang="zh-CN" sz="3200" b="1" dirty="0">
                <a:solidFill>
                  <a:srgbClr val="FF0000"/>
                </a:solidFill>
              </a:rPr>
              <a:t>×</a:t>
            </a:r>
            <a:r>
              <a:rPr lang="en-US" altLang="zh-CN" sz="3200" b="1" dirty="0">
                <a:solidFill>
                  <a:srgbClr val="FF0000"/>
                </a:solidFill>
              </a:rPr>
              <a:t>500</a:t>
            </a:r>
          </a:p>
          <a:p>
            <a:r>
              <a:rPr lang="zh-CN" altLang="zh-CN" sz="3200" b="1" dirty="0">
                <a:solidFill>
                  <a:srgbClr val="FF0000"/>
                </a:solidFill>
              </a:rPr>
              <a:t>高度不限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3669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875"/>
            <a:ext cx="6767512" cy="4284663"/>
          </a:xfrm>
          <a:prstGeom prst="rect">
            <a:avLst/>
          </a:prstGeom>
          <a:noFill/>
        </p:spPr>
      </p:pic>
      <p:sp>
        <p:nvSpPr>
          <p:cNvPr id="55301" name="标题 1"/>
          <p:cNvSpPr>
            <a:spLocks/>
          </p:cNvSpPr>
          <p:nvPr/>
        </p:nvSpPr>
        <p:spPr bwMode="auto">
          <a:xfrm>
            <a:off x="1617904" y="681831"/>
            <a:ext cx="671512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742950" indent="-742950">
              <a:buFont typeface="Verdana" pitchFamily="34" charset="0"/>
              <a:buNone/>
            </a:pPr>
            <a:r>
              <a:rPr lang="zh-CN" altLang="en-US" sz="3600" b="1" dirty="0">
                <a:latin typeface="Verdana" pitchFamily="34" charset="0"/>
              </a:rPr>
              <a:t>夹持机构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18DF-BE54-4379-BC34-C865D4DB4A88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</p:spTree>
    <p:extLst>
      <p:ext uri="{BB962C8B-B14F-4D97-AF65-F5344CB8AC3E}">
        <p14:creationId xmlns:p14="http://schemas.microsoft.com/office/powerpoint/2010/main" val="3310299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标题 1"/>
          <p:cNvSpPr>
            <a:spLocks/>
          </p:cNvSpPr>
          <p:nvPr/>
        </p:nvSpPr>
        <p:spPr bwMode="auto">
          <a:xfrm>
            <a:off x="1370096" y="373231"/>
            <a:ext cx="671512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742950" indent="-742950">
              <a:buFont typeface="Verdana" pitchFamily="34" charset="0"/>
              <a:buNone/>
            </a:pPr>
            <a:r>
              <a:rPr lang="zh-CN" altLang="en-US" sz="3600" b="1" dirty="0">
                <a:latin typeface="Verdana" pitchFamily="34" charset="0"/>
              </a:rPr>
              <a:t>夹持机构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38" y="1125538"/>
            <a:ext cx="3679825" cy="5184775"/>
          </a:xfrm>
          <a:prstGeom prst="rect">
            <a:avLst/>
          </a:prstGeom>
          <a:noFill/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26C85-735D-4873-9F3C-C6BDCD596E62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</p:spTree>
    <p:extLst>
      <p:ext uri="{BB962C8B-B14F-4D97-AF65-F5344CB8AC3E}">
        <p14:creationId xmlns:p14="http://schemas.microsoft.com/office/powerpoint/2010/main" val="2513688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/>
          </p:cNvSpPr>
          <p:nvPr/>
        </p:nvSpPr>
        <p:spPr bwMode="auto">
          <a:xfrm>
            <a:off x="1547664" y="357187"/>
            <a:ext cx="671512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742950" indent="-742950">
              <a:buFont typeface="Verdana" pitchFamily="34" charset="0"/>
              <a:buNone/>
            </a:pPr>
            <a:r>
              <a:rPr lang="zh-CN" altLang="en-US" sz="3600" b="1" dirty="0">
                <a:latin typeface="Verdana" pitchFamily="34" charset="0"/>
              </a:rPr>
              <a:t>夹持机构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538" y="836613"/>
            <a:ext cx="3317875" cy="5472112"/>
          </a:xfrm>
          <a:prstGeom prst="rect">
            <a:avLst/>
          </a:prstGeom>
          <a:noFill/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718E-E73C-4B64-917E-165B6782204A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</p:spTree>
    <p:extLst>
      <p:ext uri="{BB962C8B-B14F-4D97-AF65-F5344CB8AC3E}">
        <p14:creationId xmlns:p14="http://schemas.microsoft.com/office/powerpoint/2010/main" val="4132260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/>
          </p:cNvSpPr>
          <p:nvPr/>
        </p:nvSpPr>
        <p:spPr bwMode="auto">
          <a:xfrm>
            <a:off x="2428875" y="357188"/>
            <a:ext cx="671512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742950" indent="-742950">
              <a:buFont typeface="Verdana" pitchFamily="34" charset="0"/>
              <a:buNone/>
            </a:pPr>
            <a:r>
              <a:rPr lang="zh-CN" altLang="en-US" sz="3600" b="1" dirty="0">
                <a:latin typeface="Verdana" pitchFamily="34" charset="0"/>
              </a:rPr>
              <a:t>夹持机构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1484313"/>
            <a:ext cx="4824413" cy="4694237"/>
          </a:xfrm>
          <a:prstGeom prst="rect">
            <a:avLst/>
          </a:prstGeom>
          <a:noFill/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1071-C660-467F-868C-EF6E1827C28C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</p:spTree>
    <p:extLst>
      <p:ext uri="{BB962C8B-B14F-4D97-AF65-F5344CB8AC3E}">
        <p14:creationId xmlns:p14="http://schemas.microsoft.com/office/powerpoint/2010/main" val="42975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169988"/>
            <a:ext cx="50292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利用卡子</a:t>
            </a:r>
          </a:p>
        </p:txBody>
      </p:sp>
      <p:pic>
        <p:nvPicPr>
          <p:cNvPr id="30723" name="Picture 2" descr="C:\Documents and Settings\Administrator\Application Data\Tencent\Users\31458926\QQ\WinTemp\RichOle\5S`K5@@(}$H[J}XY7O`P`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19" y="1988840"/>
            <a:ext cx="7245350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3A6C-5DA6-4554-8A73-C169B01FFF06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46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169988"/>
            <a:ext cx="54102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单舵机+齿轮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40" y="1772816"/>
            <a:ext cx="3505200" cy="46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10114" t="17681" r="11599" b="35177"/>
          <a:stretch/>
        </p:blipFill>
        <p:spPr bwMode="auto">
          <a:xfrm rot="16200000">
            <a:off x="4315511" y="1306295"/>
            <a:ext cx="5167226" cy="3070067"/>
          </a:xfrm>
          <a:prstGeom prst="rect">
            <a:avLst/>
          </a:prstGeom>
          <a:noFill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E345A-6D0B-42D0-8373-FBE589F06131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119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169988"/>
            <a:ext cx="57912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双舵机结构</a:t>
            </a:r>
          </a:p>
        </p:txBody>
      </p:sp>
      <p:pic>
        <p:nvPicPr>
          <p:cNvPr id="32771" name="Picture 1" descr="C:\Documents and Settings\Administrator\Application Data\Tencent\Users\31458926\QQ\WinTemp\RichOle\_SO(Z]NKQ5DC]]OT]GZN6{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4184650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533D-3B45-4437-B11D-BFDB6E7F60F3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555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169988"/>
            <a:ext cx="52578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利用四连杆</a:t>
            </a:r>
          </a:p>
        </p:txBody>
      </p:sp>
      <p:pic>
        <p:nvPicPr>
          <p:cNvPr id="33795" name="Picture 1" descr="C:\Documents and Settings\Administrator\Application Data\Tencent\Users\31458926\QQ\WinTemp\RichOle\Y8BZL({}X23W_LAAROL[(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82677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7B13F-986C-4BA1-9B7A-3E0405336611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077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169988"/>
            <a:ext cx="58674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利用涡轮蜗杆</a:t>
            </a:r>
          </a:p>
        </p:txBody>
      </p:sp>
      <p:pic>
        <p:nvPicPr>
          <p:cNvPr id="34819" name="Picture 1" descr="C:\Documents and Settings\Administrator\Application Data\Tencent\Users\31458926\QQ\WinTemp\RichOle\`0I[7FQ2K8H7$)Z_%2(MKW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1882775"/>
            <a:ext cx="5526087" cy="41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916C-2E94-4AB5-97FD-707DA24AB2AA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198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476672"/>
            <a:ext cx="54102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线拉方式</a:t>
            </a:r>
          </a:p>
        </p:txBody>
      </p:sp>
      <p:pic>
        <p:nvPicPr>
          <p:cNvPr id="35843" name="Picture 1" descr="C:\Documents and Settings\Administrator\Application Data\Tencent\Users\31458926\QQ\WinTemp\RichOle\Y624Y_EQ6ZPK$(IWE@VB}6Y.jpg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187872"/>
            <a:ext cx="390525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3BD5-A0EA-48DB-B51F-89D70A8E50E7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4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TB2lUHdaFXXXXXJXpXXXXXXXXXX_!!1750088530.jpg_.web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844824"/>
            <a:ext cx="6408712" cy="4563003"/>
          </a:xfrm>
          <a:prstGeom prst="rect">
            <a:avLst/>
          </a:prstGeom>
        </p:spPr>
      </p:pic>
      <p:pic>
        <p:nvPicPr>
          <p:cNvPr id="8" name="图片 7" descr="TB2lUHdaFXXXXXJXpXXXXXXXXXX_!!1750088530.jpg_.webp.jpg"/>
          <p:cNvPicPr>
            <a:picLocks noChangeAspect="1"/>
          </p:cNvPicPr>
          <p:nvPr/>
        </p:nvPicPr>
        <p:blipFill>
          <a:blip r:embed="rId2" cstate="print"/>
          <a:srcRect l="59081" t="42949" r="12651" b="21720"/>
          <a:stretch>
            <a:fillRect/>
          </a:stretch>
        </p:blipFill>
        <p:spPr>
          <a:xfrm>
            <a:off x="5724128" y="-1"/>
            <a:ext cx="3419871" cy="30434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888" y="44624"/>
            <a:ext cx="8229600" cy="2074242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底盘悬挂：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3200" dirty="0"/>
              <a:t>让轮子每时每刻都与地面接触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3200" dirty="0"/>
              <a:t>可以减震、提高越障能力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BEA5E-6D49-4C3C-8279-08866E0BE0A3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4" name="Picture 4" descr="tu40-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8600" y="1953344"/>
            <a:ext cx="3546475" cy="4572000"/>
          </a:xfrm>
          <a:prstGeom prst="rect">
            <a:avLst/>
          </a:prstGeom>
          <a:noFill/>
        </p:spPr>
      </p:pic>
      <p:sp>
        <p:nvSpPr>
          <p:cNvPr id="2099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CN" altLang="en-US" dirty="0"/>
              <a:t>机械臂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/>
          <a:lstStyle/>
          <a:p>
            <a:r>
              <a:rPr lang="zh-CN" altLang="en-US" dirty="0"/>
              <a:t>工业机械手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E7B-B3CA-419D-989D-A5D936304CDF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7E632-B634-4D20-AA95-9A12A59E5C99}" type="slidenum">
              <a:rPr lang="en-US" altLang="zh-CN"/>
              <a:pPr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605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3FCC-762D-4CC4-8FC9-20E476353577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71</a:t>
            </a:fld>
            <a:endParaRPr lang="zh-CN" altLang="en-US"/>
          </a:p>
        </p:txBody>
      </p:sp>
      <p:pic>
        <p:nvPicPr>
          <p:cNvPr id="7" name="图片 6" descr="福建科技馆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270000" y="952500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70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36712"/>
            <a:ext cx="4104456" cy="529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688650"/>
            <a:ext cx="4572000" cy="582612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简易</a:t>
            </a:r>
            <a:r>
              <a:rPr lang="zh-CN" sz="3600" b="1" dirty="0"/>
              <a:t>机械臂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5173D-B00E-4997-89CB-53CAD8D440FA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899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Documents and Settings\Administrator\Application Data\Tencent\Users\31458926\QQ\WinTemp\RichOle\`KE$H59UDH4OIG%{@8$_E8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3"/>
          <a:stretch>
            <a:fillRect/>
          </a:stretch>
        </p:blipFill>
        <p:spPr bwMode="auto">
          <a:xfrm>
            <a:off x="1752600" y="914400"/>
            <a:ext cx="57927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defRPr/>
            </a:pPr>
            <a:r>
              <a:rPr lang="zh-CN" altLang="en-US" sz="3600" b="1" kern="0" dirty="0">
                <a:latin typeface="+mj-lt"/>
                <a:ea typeface="+mj-ea"/>
                <a:cs typeface="+mj-cs"/>
              </a:rPr>
              <a:t>机械臂</a:t>
            </a:r>
            <a:r>
              <a:rPr lang="en-US" altLang="zh-CN" sz="3600" b="1" kern="0" dirty="0">
                <a:latin typeface="+mj-lt"/>
                <a:ea typeface="+mj-ea"/>
                <a:cs typeface="+mj-cs"/>
              </a:rPr>
              <a:t>1</a:t>
            </a:r>
            <a:endParaRPr lang="zh-CN" altLang="en-US" sz="36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18D5-4846-421A-8620-6F298C4D0813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1210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53" y="479258"/>
            <a:ext cx="8229600" cy="582613"/>
          </a:xfrm>
        </p:spPr>
        <p:txBody>
          <a:bodyPr>
            <a:noAutofit/>
          </a:bodyPr>
          <a:lstStyle/>
          <a:p>
            <a:r>
              <a:rPr lang="zh-CN" altLang="en-US" sz="3600" b="1" dirty="0"/>
              <a:t>机械臂2</a:t>
            </a:r>
          </a:p>
        </p:txBody>
      </p:sp>
      <p:pic>
        <p:nvPicPr>
          <p:cNvPr id="46083" name="Picture 1" descr="C:\Documents and Settings\Administrator\Application Data\Tencent\Users\31458926\QQ\WinTemp\RichOle\VQ%RRL%DW(05UGID(1WUIQ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03350"/>
            <a:ext cx="70866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AB6D-E3C9-4473-9610-ABE80E74C16A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793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66713" y="692696"/>
            <a:ext cx="8229600" cy="582613"/>
          </a:xfrm>
        </p:spPr>
        <p:txBody>
          <a:bodyPr>
            <a:noAutofit/>
          </a:bodyPr>
          <a:lstStyle/>
          <a:p>
            <a:r>
              <a:rPr lang="zh-CN" altLang="en-US" sz="3600" b="1" dirty="0"/>
              <a:t>机械臂</a:t>
            </a:r>
            <a:r>
              <a:rPr lang="en-US" altLang="zh-CN" sz="3600" b="1" dirty="0"/>
              <a:t>3</a:t>
            </a:r>
            <a:endParaRPr lang="zh-CN" altLang="en-US" sz="3600" b="1" dirty="0"/>
          </a:p>
        </p:txBody>
      </p:sp>
      <p:pic>
        <p:nvPicPr>
          <p:cNvPr id="47107" name="Picture 1" descr="C:\Documents and Settings\Administrator\Application Data\Tencent\Users\31458926\QQ\WinTemp\RichOle\TXD~KF7@ENR}UJ3%TX{MRO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1628775"/>
            <a:ext cx="439737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2" descr="C:\Documents and Settings\Administrator\Application Data\Tencent\Users\31458926\QQ\WinTemp\RichOle\6XP1JDS5M6LX}`0L)F[4E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628775"/>
            <a:ext cx="4284663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6ADE-179B-45AE-A259-CF935F4E5B44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6083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4e928665e5688373610022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4689" y="0"/>
            <a:ext cx="3159312" cy="2348880"/>
          </a:xfrm>
          <a:prstGeom prst="rect">
            <a:avLst/>
          </a:prstGeom>
        </p:spPr>
      </p:pic>
      <p:sp>
        <p:nvSpPr>
          <p:cNvPr id="3788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推土机结构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DCA8A-0ACE-4F5C-B552-F800406FC3C9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4DD86-D3E5-4321-8C6A-60BFDF2B9D27}" type="slidenum">
              <a:rPr lang="en-US" altLang="zh-CN"/>
              <a:pPr/>
              <a:t>76</a:t>
            </a:fld>
            <a:endParaRPr lang="en-US" altLang="zh-CN"/>
          </a:p>
        </p:txBody>
      </p:sp>
      <p:sp>
        <p:nvSpPr>
          <p:cNvPr id="378886" name="Rectangle 6"/>
          <p:cNvSpPr>
            <a:spLocks noChangeArrowheads="1"/>
          </p:cNvSpPr>
          <p:nvPr/>
        </p:nvSpPr>
        <p:spPr bwMode="auto">
          <a:xfrm rot="5400000">
            <a:off x="2324100" y="49149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78887" name="Rectangle 7"/>
          <p:cNvSpPr>
            <a:spLocks noChangeArrowheads="1"/>
          </p:cNvSpPr>
          <p:nvPr/>
        </p:nvSpPr>
        <p:spPr bwMode="auto">
          <a:xfrm rot="5400000">
            <a:off x="1104900" y="49149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78888" name="Rectangle 8"/>
          <p:cNvSpPr>
            <a:spLocks noChangeArrowheads="1"/>
          </p:cNvSpPr>
          <p:nvPr/>
        </p:nvSpPr>
        <p:spPr bwMode="auto">
          <a:xfrm rot="5400000">
            <a:off x="2324100" y="25527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78889" name="Rectangle 9"/>
          <p:cNvSpPr>
            <a:spLocks noChangeArrowheads="1"/>
          </p:cNvSpPr>
          <p:nvPr/>
        </p:nvSpPr>
        <p:spPr bwMode="auto">
          <a:xfrm rot="5400000">
            <a:off x="1104900" y="25527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78890" name="Rectangle 10"/>
          <p:cNvSpPr>
            <a:spLocks noChangeArrowheads="1"/>
          </p:cNvSpPr>
          <p:nvPr/>
        </p:nvSpPr>
        <p:spPr bwMode="auto">
          <a:xfrm rot="5400000">
            <a:off x="838200" y="3048000"/>
            <a:ext cx="2057400" cy="20574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895" name="Freeform 15"/>
          <p:cNvSpPr>
            <a:spLocks/>
          </p:cNvSpPr>
          <p:nvPr/>
        </p:nvSpPr>
        <p:spPr bwMode="auto">
          <a:xfrm rot="5400000">
            <a:off x="1550988" y="3760787"/>
            <a:ext cx="3314700" cy="625475"/>
          </a:xfrm>
          <a:custGeom>
            <a:avLst/>
            <a:gdLst/>
            <a:ahLst/>
            <a:cxnLst>
              <a:cxn ang="0">
                <a:pos x="144" y="144"/>
              </a:cxn>
              <a:cxn ang="0">
                <a:pos x="624" y="144"/>
              </a:cxn>
              <a:cxn ang="0">
                <a:pos x="768" y="0"/>
              </a:cxn>
              <a:cxn ang="0">
                <a:pos x="720" y="0"/>
              </a:cxn>
              <a:cxn ang="0">
                <a:pos x="624" y="96"/>
              </a:cxn>
              <a:cxn ang="0">
                <a:pos x="144" y="96"/>
              </a:cxn>
              <a:cxn ang="0">
                <a:pos x="48" y="0"/>
              </a:cxn>
              <a:cxn ang="0">
                <a:pos x="0" y="0"/>
              </a:cxn>
              <a:cxn ang="0">
                <a:pos x="144" y="144"/>
              </a:cxn>
            </a:cxnLst>
            <a:rect l="0" t="0" r="r" b="b"/>
            <a:pathLst>
              <a:path w="768" h="144">
                <a:moveTo>
                  <a:pt x="144" y="144"/>
                </a:moveTo>
                <a:lnTo>
                  <a:pt x="624" y="144"/>
                </a:lnTo>
                <a:lnTo>
                  <a:pt x="768" y="0"/>
                </a:lnTo>
                <a:lnTo>
                  <a:pt x="720" y="0"/>
                </a:lnTo>
                <a:lnTo>
                  <a:pt x="624" y="96"/>
                </a:lnTo>
                <a:lnTo>
                  <a:pt x="144" y="96"/>
                </a:lnTo>
                <a:lnTo>
                  <a:pt x="48" y="0"/>
                </a:lnTo>
                <a:lnTo>
                  <a:pt x="0" y="0"/>
                </a:lnTo>
                <a:lnTo>
                  <a:pt x="144" y="144"/>
                </a:lnTo>
                <a:close/>
              </a:path>
            </a:pathLst>
          </a:custGeom>
          <a:solidFill>
            <a:schemeClr val="accent1"/>
          </a:solidFill>
          <a:ln w="381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78896" name="Rectangle 16"/>
          <p:cNvSpPr>
            <a:spLocks noChangeArrowheads="1"/>
          </p:cNvSpPr>
          <p:nvPr/>
        </p:nvSpPr>
        <p:spPr bwMode="auto">
          <a:xfrm>
            <a:off x="4648200" y="3200400"/>
            <a:ext cx="685800" cy="685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897" name="Rectangle 17"/>
          <p:cNvSpPr>
            <a:spLocks noChangeArrowheads="1"/>
          </p:cNvSpPr>
          <p:nvPr/>
        </p:nvSpPr>
        <p:spPr bwMode="auto">
          <a:xfrm>
            <a:off x="5791200" y="4267200"/>
            <a:ext cx="685800" cy="685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0952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改进结构</a:t>
            </a:r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E3D1-523D-4C81-9DEF-D83FC6C15564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1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0B01F-226A-4EF1-A58A-FE089BE44BA1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418820" name="Rectangle 4"/>
          <p:cNvSpPr>
            <a:spLocks noChangeArrowheads="1"/>
          </p:cNvSpPr>
          <p:nvPr/>
        </p:nvSpPr>
        <p:spPr bwMode="auto">
          <a:xfrm rot="5400000">
            <a:off x="2324100" y="49149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18821" name="Rectangle 5"/>
          <p:cNvSpPr>
            <a:spLocks noChangeArrowheads="1"/>
          </p:cNvSpPr>
          <p:nvPr/>
        </p:nvSpPr>
        <p:spPr bwMode="auto">
          <a:xfrm rot="5400000">
            <a:off x="1104900" y="49149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18822" name="Rectangle 6"/>
          <p:cNvSpPr>
            <a:spLocks noChangeArrowheads="1"/>
          </p:cNvSpPr>
          <p:nvPr/>
        </p:nvSpPr>
        <p:spPr bwMode="auto">
          <a:xfrm rot="5400000">
            <a:off x="2324100" y="25527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18823" name="Rectangle 7"/>
          <p:cNvSpPr>
            <a:spLocks noChangeArrowheads="1"/>
          </p:cNvSpPr>
          <p:nvPr/>
        </p:nvSpPr>
        <p:spPr bwMode="auto">
          <a:xfrm rot="5400000">
            <a:off x="1104900" y="25527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18824" name="Rectangle 8"/>
          <p:cNvSpPr>
            <a:spLocks noChangeArrowheads="1"/>
          </p:cNvSpPr>
          <p:nvPr/>
        </p:nvSpPr>
        <p:spPr bwMode="auto">
          <a:xfrm rot="5400000">
            <a:off x="838200" y="3048000"/>
            <a:ext cx="2057400" cy="20574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8825" name="Freeform 9"/>
          <p:cNvSpPr>
            <a:spLocks/>
          </p:cNvSpPr>
          <p:nvPr/>
        </p:nvSpPr>
        <p:spPr bwMode="auto">
          <a:xfrm rot="5400000">
            <a:off x="1847850" y="3463925"/>
            <a:ext cx="3314700" cy="1219200"/>
          </a:xfrm>
          <a:custGeom>
            <a:avLst/>
            <a:gdLst/>
            <a:ahLst/>
            <a:cxnLst>
              <a:cxn ang="0">
                <a:pos x="144" y="144"/>
              </a:cxn>
              <a:cxn ang="0">
                <a:pos x="624" y="144"/>
              </a:cxn>
              <a:cxn ang="0">
                <a:pos x="768" y="0"/>
              </a:cxn>
              <a:cxn ang="0">
                <a:pos x="720" y="0"/>
              </a:cxn>
              <a:cxn ang="0">
                <a:pos x="624" y="96"/>
              </a:cxn>
              <a:cxn ang="0">
                <a:pos x="144" y="96"/>
              </a:cxn>
              <a:cxn ang="0">
                <a:pos x="48" y="0"/>
              </a:cxn>
              <a:cxn ang="0">
                <a:pos x="0" y="0"/>
              </a:cxn>
              <a:cxn ang="0">
                <a:pos x="144" y="144"/>
              </a:cxn>
            </a:cxnLst>
            <a:rect l="0" t="0" r="r" b="b"/>
            <a:pathLst>
              <a:path w="768" h="144">
                <a:moveTo>
                  <a:pt x="144" y="144"/>
                </a:moveTo>
                <a:lnTo>
                  <a:pt x="624" y="144"/>
                </a:lnTo>
                <a:lnTo>
                  <a:pt x="768" y="0"/>
                </a:lnTo>
                <a:lnTo>
                  <a:pt x="720" y="0"/>
                </a:lnTo>
                <a:lnTo>
                  <a:pt x="624" y="96"/>
                </a:lnTo>
                <a:lnTo>
                  <a:pt x="144" y="96"/>
                </a:lnTo>
                <a:lnTo>
                  <a:pt x="48" y="0"/>
                </a:lnTo>
                <a:lnTo>
                  <a:pt x="0" y="0"/>
                </a:lnTo>
                <a:lnTo>
                  <a:pt x="144" y="144"/>
                </a:lnTo>
                <a:close/>
              </a:path>
            </a:pathLst>
          </a:custGeom>
          <a:solidFill>
            <a:schemeClr val="accent1"/>
          </a:solidFill>
          <a:ln w="381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18826" name="Rectangle 10"/>
          <p:cNvSpPr>
            <a:spLocks noChangeArrowheads="1"/>
          </p:cNvSpPr>
          <p:nvPr/>
        </p:nvSpPr>
        <p:spPr bwMode="auto">
          <a:xfrm>
            <a:off x="4648200" y="3200400"/>
            <a:ext cx="685800" cy="685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8827" name="Rectangle 11"/>
          <p:cNvSpPr>
            <a:spLocks noChangeArrowheads="1"/>
          </p:cNvSpPr>
          <p:nvPr/>
        </p:nvSpPr>
        <p:spPr bwMode="auto">
          <a:xfrm>
            <a:off x="5791200" y="4267200"/>
            <a:ext cx="685800" cy="685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8828" name="Rectangle 12"/>
          <p:cNvSpPr>
            <a:spLocks noChangeArrowheads="1"/>
          </p:cNvSpPr>
          <p:nvPr/>
        </p:nvSpPr>
        <p:spPr bwMode="auto">
          <a:xfrm>
            <a:off x="3124200" y="3124200"/>
            <a:ext cx="381000" cy="1905000"/>
          </a:xfrm>
          <a:prstGeom prst="rect">
            <a:avLst/>
          </a:prstGeom>
          <a:gradFill rotWithShape="1">
            <a:gsLst>
              <a:gs pos="0">
                <a:srgbClr val="000514"/>
              </a:gs>
              <a:gs pos="50000">
                <a:srgbClr val="000514">
                  <a:gamma/>
                  <a:tint val="33725"/>
                  <a:invGamma/>
                </a:srgbClr>
              </a:gs>
              <a:gs pos="100000">
                <a:srgbClr val="00051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8829" name="Line 13"/>
          <p:cNvSpPr>
            <a:spLocks noChangeShapeType="1"/>
          </p:cNvSpPr>
          <p:nvPr/>
        </p:nvSpPr>
        <p:spPr bwMode="auto">
          <a:xfrm flipH="1" flipV="1">
            <a:off x="3657600" y="4953000"/>
            <a:ext cx="914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18830" name="Text Box 14"/>
          <p:cNvSpPr txBox="1">
            <a:spLocks noChangeArrowheads="1"/>
          </p:cNvSpPr>
          <p:nvPr/>
        </p:nvSpPr>
        <p:spPr bwMode="auto">
          <a:xfrm>
            <a:off x="4572000" y="5410200"/>
            <a:ext cx="1962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不停的旋转</a:t>
            </a:r>
          </a:p>
        </p:txBody>
      </p:sp>
    </p:spTree>
    <p:extLst>
      <p:ext uri="{BB962C8B-B14F-4D97-AF65-F5344CB8AC3E}">
        <p14:creationId xmlns:p14="http://schemas.microsoft.com/office/powerpoint/2010/main" val="144494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29" grpId="0" animBg="1"/>
      <p:bldP spid="41883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改进结构</a:t>
            </a:r>
          </a:p>
        </p:txBody>
      </p:sp>
      <p:sp>
        <p:nvSpPr>
          <p:cNvPr id="29" name="内容占位符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5D1C2-4827-4C3D-87A1-94BC654F9A74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2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2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D67-901B-4F2E-B0CA-5DAB7565973F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419861" name="Rectangle 21"/>
          <p:cNvSpPr>
            <a:spLocks noChangeArrowheads="1"/>
          </p:cNvSpPr>
          <p:nvPr/>
        </p:nvSpPr>
        <p:spPr bwMode="auto">
          <a:xfrm rot="889298">
            <a:off x="7696200" y="2057400"/>
            <a:ext cx="152400" cy="1066800"/>
          </a:xfrm>
          <a:prstGeom prst="rect">
            <a:avLst/>
          </a:prstGeom>
          <a:solidFill>
            <a:srgbClr val="00051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63" name="Rectangle 23"/>
          <p:cNvSpPr>
            <a:spLocks noChangeArrowheads="1"/>
          </p:cNvSpPr>
          <p:nvPr/>
        </p:nvSpPr>
        <p:spPr bwMode="auto">
          <a:xfrm rot="904321">
            <a:off x="7908925" y="2330450"/>
            <a:ext cx="152400" cy="228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44" name="Rectangle 4"/>
          <p:cNvSpPr>
            <a:spLocks noChangeArrowheads="1"/>
          </p:cNvSpPr>
          <p:nvPr/>
        </p:nvSpPr>
        <p:spPr bwMode="auto">
          <a:xfrm rot="5400000">
            <a:off x="2324100" y="49149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19845" name="Rectangle 5"/>
          <p:cNvSpPr>
            <a:spLocks noChangeArrowheads="1"/>
          </p:cNvSpPr>
          <p:nvPr/>
        </p:nvSpPr>
        <p:spPr bwMode="auto">
          <a:xfrm rot="5400000">
            <a:off x="1104900" y="49149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19846" name="Rectangle 6"/>
          <p:cNvSpPr>
            <a:spLocks noChangeArrowheads="1"/>
          </p:cNvSpPr>
          <p:nvPr/>
        </p:nvSpPr>
        <p:spPr bwMode="auto">
          <a:xfrm rot="5400000">
            <a:off x="2324100" y="25527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auto">
          <a:xfrm rot="5400000">
            <a:off x="1104900" y="25527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19848" name="Rectangle 8"/>
          <p:cNvSpPr>
            <a:spLocks noChangeArrowheads="1"/>
          </p:cNvSpPr>
          <p:nvPr/>
        </p:nvSpPr>
        <p:spPr bwMode="auto">
          <a:xfrm rot="5400000">
            <a:off x="838200" y="3048000"/>
            <a:ext cx="2057400" cy="20574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50" name="Rectangle 10"/>
          <p:cNvSpPr>
            <a:spLocks noChangeArrowheads="1"/>
          </p:cNvSpPr>
          <p:nvPr/>
        </p:nvSpPr>
        <p:spPr bwMode="auto">
          <a:xfrm>
            <a:off x="4648200" y="3200400"/>
            <a:ext cx="685800" cy="685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51" name="Rectangle 11"/>
          <p:cNvSpPr>
            <a:spLocks noChangeArrowheads="1"/>
          </p:cNvSpPr>
          <p:nvPr/>
        </p:nvSpPr>
        <p:spPr bwMode="auto">
          <a:xfrm>
            <a:off x="6172200" y="4267200"/>
            <a:ext cx="685800" cy="685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54" name="Text Box 14"/>
          <p:cNvSpPr txBox="1">
            <a:spLocks noChangeArrowheads="1"/>
          </p:cNvSpPr>
          <p:nvPr/>
        </p:nvSpPr>
        <p:spPr bwMode="auto">
          <a:xfrm>
            <a:off x="5638800" y="5410200"/>
            <a:ext cx="1606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</a:rPr>
              <a:t>单向结构</a:t>
            </a:r>
          </a:p>
        </p:txBody>
      </p:sp>
      <p:sp>
        <p:nvSpPr>
          <p:cNvPr id="419855" name="Rectangle 15"/>
          <p:cNvSpPr>
            <a:spLocks noChangeArrowheads="1"/>
          </p:cNvSpPr>
          <p:nvPr/>
        </p:nvSpPr>
        <p:spPr bwMode="auto">
          <a:xfrm>
            <a:off x="2895600" y="2819400"/>
            <a:ext cx="228600" cy="2438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56" name="Rectangle 16"/>
          <p:cNvSpPr>
            <a:spLocks noChangeArrowheads="1"/>
          </p:cNvSpPr>
          <p:nvPr/>
        </p:nvSpPr>
        <p:spPr bwMode="auto">
          <a:xfrm>
            <a:off x="3124200" y="2819400"/>
            <a:ext cx="1066800" cy="228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58" name="Rectangle 18"/>
          <p:cNvSpPr>
            <a:spLocks noChangeArrowheads="1"/>
          </p:cNvSpPr>
          <p:nvPr/>
        </p:nvSpPr>
        <p:spPr bwMode="auto">
          <a:xfrm>
            <a:off x="4038600" y="3048000"/>
            <a:ext cx="457200" cy="1981200"/>
          </a:xfrm>
          <a:prstGeom prst="rect">
            <a:avLst/>
          </a:prstGeom>
          <a:gradFill rotWithShape="1">
            <a:gsLst>
              <a:gs pos="0">
                <a:srgbClr val="000514"/>
              </a:gs>
              <a:gs pos="100000">
                <a:srgbClr val="000514">
                  <a:gamma/>
                  <a:tint val="3372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59" name="Rectangle 19"/>
          <p:cNvSpPr>
            <a:spLocks noChangeArrowheads="1"/>
          </p:cNvSpPr>
          <p:nvPr/>
        </p:nvSpPr>
        <p:spPr bwMode="auto">
          <a:xfrm>
            <a:off x="3124200" y="5029200"/>
            <a:ext cx="1066800" cy="228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60" name="Rectangle 20"/>
          <p:cNvSpPr>
            <a:spLocks noChangeArrowheads="1"/>
          </p:cNvSpPr>
          <p:nvPr/>
        </p:nvSpPr>
        <p:spPr bwMode="auto">
          <a:xfrm>
            <a:off x="6200775" y="2149475"/>
            <a:ext cx="1905000" cy="2809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62" name="Rectangle 22"/>
          <p:cNvSpPr>
            <a:spLocks noChangeArrowheads="1"/>
          </p:cNvSpPr>
          <p:nvPr/>
        </p:nvSpPr>
        <p:spPr bwMode="auto">
          <a:xfrm>
            <a:off x="8001000" y="2743200"/>
            <a:ext cx="533400" cy="533400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64" name="Oval 24"/>
          <p:cNvSpPr>
            <a:spLocks noChangeArrowheads="1"/>
          </p:cNvSpPr>
          <p:nvPr/>
        </p:nvSpPr>
        <p:spPr bwMode="auto">
          <a:xfrm>
            <a:off x="7785100" y="2225675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53" name="Line 13"/>
          <p:cNvSpPr>
            <a:spLocks noChangeShapeType="1"/>
          </p:cNvSpPr>
          <p:nvPr/>
        </p:nvSpPr>
        <p:spPr bwMode="auto">
          <a:xfrm flipH="1" flipV="1">
            <a:off x="4572000" y="4876800"/>
            <a:ext cx="914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19865" name="Line 25"/>
          <p:cNvSpPr>
            <a:spLocks noChangeShapeType="1"/>
          </p:cNvSpPr>
          <p:nvPr/>
        </p:nvSpPr>
        <p:spPr bwMode="auto">
          <a:xfrm flipV="1">
            <a:off x="7010400" y="19812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19866" name="Rectangle 26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67" name="Line 27"/>
          <p:cNvSpPr>
            <a:spLocks noChangeShapeType="1"/>
          </p:cNvSpPr>
          <p:nvPr/>
        </p:nvSpPr>
        <p:spPr bwMode="auto">
          <a:xfrm>
            <a:off x="5638800" y="3321050"/>
            <a:ext cx="3505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72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1" grpId="0" animBg="1"/>
      <p:bldP spid="419863" grpId="0" animBg="1"/>
      <p:bldP spid="419854" grpId="0"/>
      <p:bldP spid="419860" grpId="0" animBg="1"/>
      <p:bldP spid="419862" grpId="0" animBg="1"/>
      <p:bldP spid="419864" grpId="0" animBg="1"/>
      <p:bldP spid="419853" grpId="0" animBg="1"/>
      <p:bldP spid="419865" grpId="0" animBg="1"/>
      <p:bldP spid="419866" grpId="0" animBg="1"/>
      <p:bldP spid="41986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改进结构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摩擦收集方式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D4D1-72B8-419F-9AF3-7B48705AB7F2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2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2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29C-F2FE-487E-AC7C-44AB06D33FB2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420868" name="Rectangle 4"/>
          <p:cNvSpPr>
            <a:spLocks noChangeArrowheads="1"/>
          </p:cNvSpPr>
          <p:nvPr/>
        </p:nvSpPr>
        <p:spPr bwMode="auto">
          <a:xfrm rot="5400000">
            <a:off x="2324100" y="49149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20869" name="Rectangle 5"/>
          <p:cNvSpPr>
            <a:spLocks noChangeArrowheads="1"/>
          </p:cNvSpPr>
          <p:nvPr/>
        </p:nvSpPr>
        <p:spPr bwMode="auto">
          <a:xfrm rot="5400000">
            <a:off x="1104900" y="49149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20870" name="Rectangle 6"/>
          <p:cNvSpPr>
            <a:spLocks noChangeArrowheads="1"/>
          </p:cNvSpPr>
          <p:nvPr/>
        </p:nvSpPr>
        <p:spPr bwMode="auto">
          <a:xfrm rot="5400000">
            <a:off x="2324100" y="25527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20871" name="Rectangle 7"/>
          <p:cNvSpPr>
            <a:spLocks noChangeArrowheads="1"/>
          </p:cNvSpPr>
          <p:nvPr/>
        </p:nvSpPr>
        <p:spPr bwMode="auto">
          <a:xfrm rot="5400000">
            <a:off x="1104900" y="2552700"/>
            <a:ext cx="304800" cy="68580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20872" name="Rectangle 8"/>
          <p:cNvSpPr>
            <a:spLocks noChangeArrowheads="1"/>
          </p:cNvSpPr>
          <p:nvPr/>
        </p:nvSpPr>
        <p:spPr bwMode="auto">
          <a:xfrm rot="5400000">
            <a:off x="838200" y="3048000"/>
            <a:ext cx="2057400" cy="20574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73" name="Rectangle 9"/>
          <p:cNvSpPr>
            <a:spLocks noChangeArrowheads="1"/>
          </p:cNvSpPr>
          <p:nvPr/>
        </p:nvSpPr>
        <p:spPr bwMode="auto">
          <a:xfrm rot="5400000">
            <a:off x="2286000" y="3657600"/>
            <a:ext cx="2057400" cy="8382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74" name="Rectangle 10"/>
          <p:cNvSpPr>
            <a:spLocks noChangeArrowheads="1"/>
          </p:cNvSpPr>
          <p:nvPr/>
        </p:nvSpPr>
        <p:spPr bwMode="auto">
          <a:xfrm>
            <a:off x="3962400" y="3733800"/>
            <a:ext cx="685800" cy="685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75" name="Rectangle 11"/>
          <p:cNvSpPr>
            <a:spLocks noChangeArrowheads="1"/>
          </p:cNvSpPr>
          <p:nvPr/>
        </p:nvSpPr>
        <p:spPr bwMode="auto">
          <a:xfrm>
            <a:off x="5791200" y="4267200"/>
            <a:ext cx="685800" cy="685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77" name="Oval 13"/>
          <p:cNvSpPr>
            <a:spLocks noChangeArrowheads="1"/>
          </p:cNvSpPr>
          <p:nvPr/>
        </p:nvSpPr>
        <p:spPr bwMode="auto">
          <a:xfrm>
            <a:off x="3429000" y="3140075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20878" name="Oval 14"/>
          <p:cNvSpPr>
            <a:spLocks noChangeArrowheads="1"/>
          </p:cNvSpPr>
          <p:nvPr/>
        </p:nvSpPr>
        <p:spPr bwMode="auto">
          <a:xfrm>
            <a:off x="3429000" y="4387850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20879" name="Line 15"/>
          <p:cNvSpPr>
            <a:spLocks noChangeShapeType="1"/>
          </p:cNvSpPr>
          <p:nvPr/>
        </p:nvSpPr>
        <p:spPr bwMode="auto">
          <a:xfrm>
            <a:off x="4114800" y="3124200"/>
            <a:ext cx="76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20880" name="Line 16"/>
          <p:cNvSpPr>
            <a:spLocks noChangeShapeType="1"/>
          </p:cNvSpPr>
          <p:nvPr/>
        </p:nvSpPr>
        <p:spPr bwMode="auto">
          <a:xfrm flipV="1">
            <a:off x="4038600" y="4800600"/>
            <a:ext cx="1524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20881" name="Rectangle 17"/>
          <p:cNvSpPr>
            <a:spLocks noChangeArrowheads="1"/>
          </p:cNvSpPr>
          <p:nvPr/>
        </p:nvSpPr>
        <p:spPr bwMode="auto">
          <a:xfrm>
            <a:off x="2362200" y="3505200"/>
            <a:ext cx="685800" cy="685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82" name="Oval 18"/>
          <p:cNvSpPr>
            <a:spLocks noChangeArrowheads="1"/>
          </p:cNvSpPr>
          <p:nvPr/>
        </p:nvSpPr>
        <p:spPr bwMode="auto">
          <a:xfrm>
            <a:off x="3689350" y="466725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883" name="Oval 19"/>
          <p:cNvSpPr>
            <a:spLocks noChangeArrowheads="1"/>
          </p:cNvSpPr>
          <p:nvPr/>
        </p:nvSpPr>
        <p:spPr bwMode="auto">
          <a:xfrm>
            <a:off x="3689350" y="3413125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78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如果不用轮子或履带呢？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9EF8-E866-4845-BE6D-6FBEDF094071}" type="datetime10">
              <a:rPr lang="zh-CN" altLang="en-US" smtClean="0"/>
              <a:t>13:54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7AF-6934-4C27-A908-5137E11DE1A4}" type="slidenum">
              <a:rPr lang="en-US" altLang="zh-CN"/>
              <a:pPr/>
              <a:t>8</a:t>
            </a:fld>
            <a:endParaRPr lang="en-US" altLang="zh-CN"/>
          </a:p>
        </p:txBody>
      </p:sp>
      <p:pic>
        <p:nvPicPr>
          <p:cNvPr id="163843" name="Picture 3" descr="IMG_00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1101" y="1340768"/>
            <a:ext cx="6417998" cy="481349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716016" y="188640"/>
            <a:ext cx="431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因为场地较平坦，推荐使用轮式结构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机械设计软件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kern="0" dirty="0" err="1"/>
              <a:t>Solidworks</a:t>
            </a:r>
            <a:r>
              <a:rPr lang="zh-CN" altLang="en-US" kern="0" dirty="0"/>
              <a:t>（推荐，上手快）</a:t>
            </a:r>
            <a:endParaRPr lang="en-US" altLang="zh-CN" kern="0" dirty="0"/>
          </a:p>
          <a:p>
            <a:r>
              <a:rPr lang="en-US" altLang="zh-CN" kern="0" dirty="0"/>
              <a:t>AutoCAD</a:t>
            </a:r>
          </a:p>
          <a:p>
            <a:r>
              <a:rPr lang="en-US" altLang="zh-CN" kern="0" dirty="0"/>
              <a:t>Pro 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4AC-8DAD-4CAC-B1DA-443E33A1BC55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033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参赛机械部分实操流程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zh-CN" altLang="en-US" dirty="0"/>
              <a:t>看相关实例，开会讨论获胜思路和方案</a:t>
            </a:r>
            <a:endParaRPr lang="en-US" altLang="zh-CN" dirty="0"/>
          </a:p>
          <a:p>
            <a:r>
              <a:rPr lang="zh-CN" altLang="en-US" dirty="0"/>
              <a:t>设计机器人功能草图</a:t>
            </a:r>
            <a:endParaRPr lang="en-US" altLang="zh-CN" dirty="0"/>
          </a:p>
          <a:p>
            <a:r>
              <a:rPr lang="zh-CN" altLang="en-US" dirty="0"/>
              <a:t>确定主要机械结构和电机类型</a:t>
            </a:r>
            <a:endParaRPr lang="en-US" altLang="zh-CN" dirty="0"/>
          </a:p>
          <a:p>
            <a:r>
              <a:rPr lang="zh-CN" altLang="en-US" dirty="0"/>
              <a:t>网上找电机、轮子、成品机构、通用件、标准件的商家，并确认尺寸和主要参数</a:t>
            </a:r>
            <a:endParaRPr lang="en-US" altLang="zh-CN" dirty="0"/>
          </a:p>
          <a:p>
            <a:r>
              <a:rPr lang="zh-CN" altLang="en-US" dirty="0"/>
              <a:t>设计底盘和主要功能机构细节</a:t>
            </a:r>
            <a:endParaRPr lang="en-US" altLang="zh-CN" dirty="0"/>
          </a:p>
          <a:p>
            <a:r>
              <a:rPr lang="en-US" altLang="zh-CN" dirty="0"/>
              <a:t>3D</a:t>
            </a:r>
            <a:r>
              <a:rPr lang="zh-CN" altLang="en-US" dirty="0"/>
              <a:t>出图，同时确定非标件的加工方案</a:t>
            </a:r>
            <a:endParaRPr lang="en-US" altLang="zh-CN" dirty="0"/>
          </a:p>
          <a:p>
            <a:r>
              <a:rPr lang="zh-CN" altLang="en-US" dirty="0"/>
              <a:t>核算成本→采购、加工→装配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CC62-D854-4F7C-8CA5-FB700698C869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0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常用主材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航空铝（如</a:t>
            </a:r>
            <a:r>
              <a:rPr lang="en-US" altLang="zh-CN" dirty="0"/>
              <a:t>7075</a:t>
            </a:r>
            <a:r>
              <a:rPr lang="zh-CN" altLang="en-US" dirty="0"/>
              <a:t>、</a:t>
            </a:r>
            <a:r>
              <a:rPr lang="en-US" altLang="zh-CN" dirty="0"/>
              <a:t>6061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亚克力（常用厚度</a:t>
            </a:r>
            <a:r>
              <a:rPr lang="en-US" altLang="zh-CN" dirty="0"/>
              <a:t>3mm</a:t>
            </a:r>
            <a:r>
              <a:rPr lang="zh-CN" altLang="en-US" dirty="0"/>
              <a:t>、</a:t>
            </a:r>
            <a:r>
              <a:rPr lang="en-US" altLang="zh-CN" dirty="0"/>
              <a:t>5mm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3D</a:t>
            </a:r>
            <a:r>
              <a:rPr lang="zh-CN" altLang="en-US" dirty="0"/>
              <a:t>打印材料（常用为</a:t>
            </a:r>
            <a:r>
              <a:rPr lang="en-US" altLang="zh-CN" dirty="0"/>
              <a:t>PLA</a:t>
            </a:r>
            <a:r>
              <a:rPr lang="zh-CN" altLang="en-US" dirty="0"/>
              <a:t>、</a:t>
            </a:r>
            <a:r>
              <a:rPr lang="en-US" altLang="zh-CN" dirty="0"/>
              <a:t>ABS</a:t>
            </a:r>
            <a:r>
              <a:rPr lang="zh-CN" altLang="en-US" dirty="0"/>
              <a:t>、</a:t>
            </a:r>
            <a:r>
              <a:rPr lang="en-US" altLang="zh-CN" dirty="0"/>
              <a:t>PLA</a:t>
            </a:r>
            <a:r>
              <a:rPr lang="zh-CN" altLang="en-US" dirty="0"/>
              <a:t>复合）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F235-3706-48AA-9E18-D1B5E36C5516}" type="datetime10">
              <a:rPr lang="zh-CN" altLang="en-US" smtClean="0"/>
              <a:t>13:54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机械篇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12473" r="13426" b="18502"/>
          <a:stretch/>
        </p:blipFill>
        <p:spPr bwMode="auto">
          <a:xfrm>
            <a:off x="5763787" y="3696443"/>
            <a:ext cx="2192589" cy="20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200707101701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696444"/>
            <a:ext cx="2743200" cy="2057400"/>
          </a:xfrm>
          <a:prstGeom prst="rect">
            <a:avLst/>
          </a:prstGeom>
          <a:noFill/>
        </p:spPr>
      </p:pic>
      <p:pic>
        <p:nvPicPr>
          <p:cNvPr id="11" name="Picture 4" descr="312200571915454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5123" y="3696444"/>
            <a:ext cx="2408664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11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4605</TotalTime>
  <Words>1319</Words>
  <Application>Microsoft Office PowerPoint</Application>
  <PresentationFormat>全屏显示(4:3)</PresentationFormat>
  <Paragraphs>450</Paragraphs>
  <Slides>81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8" baseType="lpstr">
      <vt:lpstr>黑体</vt:lpstr>
      <vt:lpstr>宋体</vt:lpstr>
      <vt:lpstr>微软雅黑</vt:lpstr>
      <vt:lpstr>Arial</vt:lpstr>
      <vt:lpstr>Calibri</vt:lpstr>
      <vt:lpstr>Verdana</vt:lpstr>
      <vt:lpstr>Office 主题</vt:lpstr>
      <vt:lpstr>浙大中控杯16届机器人竞赛</vt:lpstr>
      <vt:lpstr>机器人底盘设计</vt:lpstr>
      <vt:lpstr>挑战赛禁用底盘</vt:lpstr>
      <vt:lpstr>挑战赛购物车禁用的轮子和排布</vt:lpstr>
      <vt:lpstr>官方提供的购物车</vt:lpstr>
      <vt:lpstr>购物车设计和使用的建议</vt:lpstr>
      <vt:lpstr>底盘悬挂： 让轮子每时每刻都与地面接触 可以减震、提高越障能力</vt:lpstr>
      <vt:lpstr>如果不用轮子或履带呢？</vt:lpstr>
      <vt:lpstr>常用主材</vt:lpstr>
      <vt:lpstr>木头</vt:lpstr>
      <vt:lpstr>常用加工工具和方法</vt:lpstr>
      <vt:lpstr>带锯机</vt:lpstr>
      <vt:lpstr>激光切割</vt:lpstr>
      <vt:lpstr>3D打印</vt:lpstr>
      <vt:lpstr>常用加工工具和方法</vt:lpstr>
      <vt:lpstr>标准件和通用件</vt:lpstr>
      <vt:lpstr>机械问题带来的常见影响</vt:lpstr>
      <vt:lpstr>设计经常考虑的问题</vt:lpstr>
      <vt:lpstr>常见的电机、车轮安装示意图</vt:lpstr>
      <vt:lpstr>轴承是可以直接购买的</vt:lpstr>
      <vt:lpstr>联轴器</vt:lpstr>
      <vt:lpstr>常用电机</vt:lpstr>
      <vt:lpstr>各种常见机构</vt:lpstr>
      <vt:lpstr>齿轮箱</vt:lpstr>
      <vt:lpstr>各种常见机构</vt:lpstr>
      <vt:lpstr>各种常见机构</vt:lpstr>
      <vt:lpstr>各种常见机构</vt:lpstr>
      <vt:lpstr>各种常见机构</vt:lpstr>
      <vt:lpstr>各种常见机构</vt:lpstr>
      <vt:lpstr>各种常见机构</vt:lpstr>
      <vt:lpstr>举例</vt:lpstr>
      <vt:lpstr>齿轮齿条</vt:lpstr>
      <vt:lpstr>工作机构的几种设计方法</vt:lpstr>
      <vt:lpstr>工作机构的几种设计方法</vt:lpstr>
      <vt:lpstr>工作机构的几种设计方法</vt:lpstr>
      <vt:lpstr>工作机构的几种设计方法</vt:lpstr>
      <vt:lpstr>电动推杆</vt:lpstr>
      <vt:lpstr>电动推杆</vt:lpstr>
      <vt:lpstr>推杆</vt:lpstr>
      <vt:lpstr>丝杆方式</vt:lpstr>
      <vt:lpstr>导轨滑台</vt:lpstr>
      <vt:lpstr>工作机构的几种设计方法</vt:lpstr>
      <vt:lpstr>工作机构的几种设计方法</vt:lpstr>
      <vt:lpstr>工作机构的几种设计方法</vt:lpstr>
      <vt:lpstr>工作机构的几种设计方法</vt:lpstr>
      <vt:lpstr>工作机构的几种设计方法</vt:lpstr>
      <vt:lpstr>工作机构的几种设计方法</vt:lpstr>
      <vt:lpstr>工作机构的几种设计方法</vt:lpstr>
      <vt:lpstr>工作机构的几种设计方法</vt:lpstr>
      <vt:lpstr>工作机构的几种设计方法</vt:lpstr>
      <vt:lpstr>工作机构的几种设计方法</vt:lpstr>
      <vt:lpstr>PowerPoint 演示文稿</vt:lpstr>
      <vt:lpstr>四杆方式</vt:lpstr>
      <vt:lpstr>四杆方式</vt:lpstr>
      <vt:lpstr>绕线方式</vt:lpstr>
      <vt:lpstr>工作机构的几种设计方法</vt:lpstr>
      <vt:lpstr>工作机构的几种设计方法</vt:lpstr>
      <vt:lpstr>夹持机构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利用卡子</vt:lpstr>
      <vt:lpstr>单舵机+齿轮</vt:lpstr>
      <vt:lpstr>双舵机结构</vt:lpstr>
      <vt:lpstr>利用四连杆</vt:lpstr>
      <vt:lpstr>利用涡轮蜗杆</vt:lpstr>
      <vt:lpstr>线拉方式</vt:lpstr>
      <vt:lpstr>机械臂</vt:lpstr>
      <vt:lpstr>PowerPoint 演示文稿</vt:lpstr>
      <vt:lpstr>简易机械臂</vt:lpstr>
      <vt:lpstr>PowerPoint 演示文稿</vt:lpstr>
      <vt:lpstr>机械臂2</vt:lpstr>
      <vt:lpstr>机械臂3</vt:lpstr>
      <vt:lpstr>推土机结构</vt:lpstr>
      <vt:lpstr>改进结构</vt:lpstr>
      <vt:lpstr>改进结构</vt:lpstr>
      <vt:lpstr>改进结构</vt:lpstr>
      <vt:lpstr>机械设计软件</vt:lpstr>
      <vt:lpstr>参赛机械部分实操流程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wanghao</dc:creator>
  <cp:lastModifiedBy>Windows User</cp:lastModifiedBy>
  <cp:revision>847</cp:revision>
  <dcterms:created xsi:type="dcterms:W3CDTF">2014-10-11T02:56:38Z</dcterms:created>
  <dcterms:modified xsi:type="dcterms:W3CDTF">2020-11-28T06:02:10Z</dcterms:modified>
</cp:coreProperties>
</file>